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17"/>
  </p:notesMasterIdLst>
  <p:handoutMasterIdLst>
    <p:handoutMasterId r:id="rId118"/>
  </p:handoutMasterIdLst>
  <p:sldIdLst>
    <p:sldId id="256" r:id="rId2"/>
    <p:sldId id="665" r:id="rId3"/>
    <p:sldId id="633" r:id="rId4"/>
    <p:sldId id="632" r:id="rId5"/>
    <p:sldId id="537" r:id="rId6"/>
    <p:sldId id="538" r:id="rId7"/>
    <p:sldId id="403" r:id="rId8"/>
    <p:sldId id="588" r:id="rId9"/>
    <p:sldId id="589" r:id="rId10"/>
    <p:sldId id="590" r:id="rId11"/>
    <p:sldId id="591" r:id="rId12"/>
    <p:sldId id="653" r:id="rId13"/>
    <p:sldId id="364" r:id="rId14"/>
    <p:sldId id="592" r:id="rId15"/>
    <p:sldId id="635" r:id="rId16"/>
    <p:sldId id="636" r:id="rId17"/>
    <p:sldId id="593" r:id="rId18"/>
    <p:sldId id="594" r:id="rId19"/>
    <p:sldId id="595" r:id="rId20"/>
    <p:sldId id="596" r:id="rId21"/>
    <p:sldId id="597" r:id="rId22"/>
    <p:sldId id="598" r:id="rId23"/>
    <p:sldId id="599" r:id="rId24"/>
    <p:sldId id="600" r:id="rId25"/>
    <p:sldId id="601" r:id="rId26"/>
    <p:sldId id="602" r:id="rId27"/>
    <p:sldId id="603" r:id="rId28"/>
    <p:sldId id="604" r:id="rId29"/>
    <p:sldId id="605" r:id="rId30"/>
    <p:sldId id="606" r:id="rId31"/>
    <p:sldId id="607" r:id="rId32"/>
    <p:sldId id="608" r:id="rId33"/>
    <p:sldId id="609" r:id="rId34"/>
    <p:sldId id="610" r:id="rId35"/>
    <p:sldId id="611" r:id="rId36"/>
    <p:sldId id="612" r:id="rId37"/>
    <p:sldId id="613" r:id="rId38"/>
    <p:sldId id="614" r:id="rId39"/>
    <p:sldId id="615" r:id="rId40"/>
    <p:sldId id="637" r:id="rId41"/>
    <p:sldId id="616" r:id="rId42"/>
    <p:sldId id="617" r:id="rId43"/>
    <p:sldId id="618" r:id="rId44"/>
    <p:sldId id="619" r:id="rId45"/>
    <p:sldId id="441" r:id="rId46"/>
    <p:sldId id="491" r:id="rId47"/>
    <p:sldId id="576" r:id="rId48"/>
    <p:sldId id="495" r:id="rId49"/>
    <p:sldId id="425" r:id="rId50"/>
    <p:sldId id="499" r:id="rId51"/>
    <p:sldId id="500" r:id="rId52"/>
    <p:sldId id="501" r:id="rId53"/>
    <p:sldId id="502" r:id="rId54"/>
    <p:sldId id="503" r:id="rId55"/>
    <p:sldId id="506" r:id="rId56"/>
    <p:sldId id="543" r:id="rId57"/>
    <p:sldId id="640" r:id="rId58"/>
    <p:sldId id="663" r:id="rId59"/>
    <p:sldId id="545" r:id="rId60"/>
    <p:sldId id="347" r:id="rId61"/>
    <p:sldId id="540" r:id="rId62"/>
    <p:sldId id="541" r:id="rId63"/>
    <p:sldId id="373" r:id="rId64"/>
    <p:sldId id="536" r:id="rId65"/>
    <p:sldId id="641" r:id="rId66"/>
    <p:sldId id="664" r:id="rId67"/>
    <p:sldId id="655" r:id="rId68"/>
    <p:sldId id="657" r:id="rId69"/>
    <p:sldId id="658" r:id="rId70"/>
    <p:sldId id="659" r:id="rId71"/>
    <p:sldId id="452" r:id="rId72"/>
    <p:sldId id="654" r:id="rId73"/>
    <p:sldId id="321" r:id="rId74"/>
    <p:sldId id="319" r:id="rId75"/>
    <p:sldId id="379" r:id="rId76"/>
    <p:sldId id="546" r:id="rId77"/>
    <p:sldId id="548" r:id="rId78"/>
    <p:sldId id="341" r:id="rId79"/>
    <p:sldId id="322" r:id="rId80"/>
    <p:sldId id="323" r:id="rId81"/>
    <p:sldId id="324" r:id="rId82"/>
    <p:sldId id="382" r:id="rId83"/>
    <p:sldId id="383" r:id="rId84"/>
    <p:sldId id="384" r:id="rId85"/>
    <p:sldId id="644" r:id="rId86"/>
    <p:sldId id="579" r:id="rId87"/>
    <p:sldId id="631" r:id="rId88"/>
    <p:sldId id="645" r:id="rId89"/>
    <p:sldId id="661" r:id="rId90"/>
    <p:sldId id="662" r:id="rId91"/>
    <p:sldId id="646" r:id="rId92"/>
    <p:sldId id="647" r:id="rId93"/>
    <p:sldId id="648" r:id="rId94"/>
    <p:sldId id="625" r:id="rId95"/>
    <p:sldId id="642" r:id="rId96"/>
    <p:sldId id="426" r:id="rId97"/>
    <p:sldId id="550" r:id="rId98"/>
    <p:sldId id="586" r:id="rId99"/>
    <p:sldId id="551" r:id="rId100"/>
    <p:sldId id="587" r:id="rId101"/>
    <p:sldId id="660" r:id="rId102"/>
    <p:sldId id="571" r:id="rId103"/>
    <p:sldId id="570" r:id="rId104"/>
    <p:sldId id="433" r:id="rId105"/>
    <p:sldId id="529" r:id="rId106"/>
    <p:sldId id="556" r:id="rId107"/>
    <p:sldId id="516" r:id="rId108"/>
    <p:sldId id="420" r:id="rId109"/>
    <p:sldId id="650" r:id="rId110"/>
    <p:sldId id="532" r:id="rId111"/>
    <p:sldId id="651" r:id="rId112"/>
    <p:sldId id="509" r:id="rId113"/>
    <p:sldId id="510" r:id="rId114"/>
    <p:sldId id="558" r:id="rId115"/>
    <p:sldId id="515" r:id="rId116"/>
  </p:sldIdLst>
  <p:sldSz cx="9144000" cy="6858000" type="screen4x3"/>
  <p:notesSz cx="10234613" cy="70993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37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11D"/>
    <a:srgbClr val="D45939"/>
    <a:srgbClr val="F0930A"/>
    <a:srgbClr val="CD3F3F"/>
    <a:srgbClr val="0070B7"/>
    <a:srgbClr val="0000FF"/>
    <a:srgbClr val="FFFFFF"/>
    <a:srgbClr val="10ADF3"/>
    <a:srgbClr val="0088EB"/>
    <a:srgbClr val="E28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5" autoAdjust="0"/>
    <p:restoredTop sz="94118" autoAdjust="0"/>
  </p:normalViewPr>
  <p:slideViewPr>
    <p:cSldViewPr>
      <p:cViewPr varScale="1">
        <p:scale>
          <a:sx n="90" d="100"/>
          <a:sy n="90" d="100"/>
        </p:scale>
        <p:origin x="-6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818" y="-84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4999" cy="354965"/>
          </a:xfrm>
          <a:prstGeom prst="rect">
            <a:avLst/>
          </a:prstGeom>
        </p:spPr>
        <p:txBody>
          <a:bodyPr vert="horz" lIns="99036" tIns="49518" rIns="99036" bIns="4951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797246" y="1"/>
            <a:ext cx="4434999" cy="354965"/>
          </a:xfrm>
          <a:prstGeom prst="rect">
            <a:avLst/>
          </a:prstGeom>
        </p:spPr>
        <p:txBody>
          <a:bodyPr vert="horz" lIns="99036" tIns="49518" rIns="99036" bIns="49518" rtlCol="0"/>
          <a:lstStyle>
            <a:lvl1pPr algn="r">
              <a:defRPr sz="1300"/>
            </a:lvl1pPr>
          </a:lstStyle>
          <a:p>
            <a:fld id="{7AADF3B4-729A-4558-8B89-F3E60160AB4E}" type="datetimeFigureOut">
              <a:rPr lang="zh-TW" altLang="en-US" smtClean="0"/>
              <a:t>2016/9/23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743103"/>
            <a:ext cx="4434999" cy="354965"/>
          </a:xfrm>
          <a:prstGeom prst="rect">
            <a:avLst/>
          </a:prstGeom>
        </p:spPr>
        <p:txBody>
          <a:bodyPr vert="horz" lIns="99036" tIns="49518" rIns="99036" bIns="4951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36" tIns="49518" rIns="99036" bIns="49518" rtlCol="0" anchor="b"/>
          <a:lstStyle>
            <a:lvl1pPr algn="r">
              <a:defRPr sz="1300"/>
            </a:lvl1pPr>
          </a:lstStyle>
          <a:p>
            <a:fld id="{0C941368-46E9-4905-99AF-10C30649641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9460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4999" cy="354965"/>
          </a:xfrm>
          <a:prstGeom prst="rect">
            <a:avLst/>
          </a:prstGeom>
        </p:spPr>
        <p:txBody>
          <a:bodyPr vert="horz" lIns="99036" tIns="49518" rIns="99036" bIns="4951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797246" y="1"/>
            <a:ext cx="4434999" cy="354965"/>
          </a:xfrm>
          <a:prstGeom prst="rect">
            <a:avLst/>
          </a:prstGeom>
        </p:spPr>
        <p:txBody>
          <a:bodyPr vert="horz" lIns="99036" tIns="49518" rIns="99036" bIns="49518" rtlCol="0"/>
          <a:lstStyle>
            <a:lvl1pPr algn="r">
              <a:defRPr sz="1300"/>
            </a:lvl1pPr>
          </a:lstStyle>
          <a:p>
            <a:fld id="{8C833BD5-78EE-4892-9D57-B788646021DC}" type="datetimeFigureOut">
              <a:rPr lang="zh-TW" altLang="en-US" smtClean="0"/>
              <a:t>2016/9/23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8063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6" tIns="49518" rIns="99036" bIns="4951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023462" y="3372169"/>
            <a:ext cx="8187690" cy="3194685"/>
          </a:xfrm>
          <a:prstGeom prst="rect">
            <a:avLst/>
          </a:prstGeom>
        </p:spPr>
        <p:txBody>
          <a:bodyPr vert="horz" lIns="99036" tIns="49518" rIns="99036" bIns="49518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9" cy="354965"/>
          </a:xfrm>
          <a:prstGeom prst="rect">
            <a:avLst/>
          </a:prstGeom>
        </p:spPr>
        <p:txBody>
          <a:bodyPr vert="horz" lIns="99036" tIns="49518" rIns="99036" bIns="4951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36" tIns="49518" rIns="99036" bIns="49518" rtlCol="0" anchor="b"/>
          <a:lstStyle>
            <a:lvl1pPr algn="r">
              <a:defRPr sz="1300"/>
            </a:lvl1pPr>
          </a:lstStyle>
          <a:p>
            <a:fld id="{59CF9A9E-48C6-4F75-93C8-3A76B34B67B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0120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8199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1019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7252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7525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7261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2414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0683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6213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5464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9714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1096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2220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3076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308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5799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5013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8569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5553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9318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6610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48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55209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49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205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88289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50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53865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51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72164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52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63158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53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52057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54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94527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55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86645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58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11286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60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79643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63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5897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64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5050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52252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65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37641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66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73591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67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58533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68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56271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69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01094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70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79175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71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34217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72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28474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73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82368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74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240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40600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75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31185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78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89462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79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94499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80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94472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81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32796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82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28585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83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97045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84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69110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85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69110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86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3977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3512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87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34217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88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37510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89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54967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90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72754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91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7422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92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1838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94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046643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95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962724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96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257494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104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1777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795044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105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841962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107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557970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Shape 1541"/>
          <p:cNvSpPr txBox="1">
            <a:spLocks noGrp="1"/>
          </p:cNvSpPr>
          <p:nvPr>
            <p:ph type="body" idx="1"/>
          </p:nvPr>
        </p:nvSpPr>
        <p:spPr>
          <a:xfrm>
            <a:off x="1023464" y="3372169"/>
            <a:ext cx="8187689" cy="3194685"/>
          </a:xfrm>
          <a:prstGeom prst="rect">
            <a:avLst/>
          </a:prstGeom>
        </p:spPr>
        <p:txBody>
          <a:bodyPr lIns="99021" tIns="99021" rIns="99021" bIns="99021" anchor="ctr" anchorCtr="0">
            <a:noAutofit/>
          </a:bodyPr>
          <a:lstStyle/>
          <a:p>
            <a:endParaRPr/>
          </a:p>
        </p:txBody>
      </p:sp>
      <p:sp>
        <p:nvSpPr>
          <p:cNvPr id="1542" name="Shape 1542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8063" cy="26622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108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217886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110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35030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112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133709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113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953604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115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428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7619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9A9E-48C6-4F75-93C8-3A76B34B67B6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07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单击以编辑母片副标题样式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0FAF-6A95-42E7-BC31-D78D79C471B4}" type="datetime1">
              <a:rPr lang="zh-TW" altLang="en-US" smtClean="0"/>
              <a:t>2016/9/23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单击以编辑母片标题样式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84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单击以编辑母片标题样式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单击以编辑母片文字样式</a:t>
            </a:r>
          </a:p>
          <a:p>
            <a:pPr lvl="1"/>
            <a:r>
              <a:rPr lang="zh-TW" altLang="en-US" smtClean="0"/>
              <a:t>第二层</a:t>
            </a:r>
          </a:p>
          <a:p>
            <a:pPr lvl="2"/>
            <a:r>
              <a:rPr lang="zh-TW" altLang="en-US" smtClean="0"/>
              <a:t>第三层</a:t>
            </a:r>
          </a:p>
          <a:p>
            <a:pPr lvl="3"/>
            <a:r>
              <a:rPr lang="zh-TW" altLang="en-US" smtClean="0"/>
              <a:t>第四层</a:t>
            </a:r>
          </a:p>
          <a:p>
            <a:pPr lvl="4"/>
            <a:r>
              <a:rPr lang="zh-TW" altLang="en-US" smtClean="0"/>
              <a:t>第五层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0F3-DEBC-4E35-AF58-3546B104345E}" type="datetime1">
              <a:rPr lang="zh-TW" altLang="en-US" smtClean="0"/>
              <a:t>2016/9/23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574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单击以编辑母片标题样式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单击以编辑母片文字样式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35D2-6A9A-4D1B-9CAA-9C806D7665B5}" type="datetime1">
              <a:rPr lang="zh-TW" altLang="en-US" smtClean="0"/>
              <a:t>2016/9/23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83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单击以编辑母片标题样式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316D-CB9F-44BF-B6D8-608B9A74B142}" type="datetime1">
              <a:rPr lang="zh-TW" altLang="en-US" smtClean="0"/>
              <a:t>2016/9/23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48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单击以编辑母片标题样式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单击以编辑母片文字样式</a:t>
            </a:r>
          </a:p>
          <a:p>
            <a:pPr lvl="1"/>
            <a:r>
              <a:rPr lang="zh-TW" altLang="en-US" smtClean="0"/>
              <a:t>第二层</a:t>
            </a:r>
          </a:p>
          <a:p>
            <a:pPr lvl="2"/>
            <a:r>
              <a:rPr lang="zh-TW" altLang="en-US" smtClean="0"/>
              <a:t>第三层</a:t>
            </a:r>
          </a:p>
          <a:p>
            <a:pPr lvl="3"/>
            <a:r>
              <a:rPr lang="zh-TW" altLang="en-US" smtClean="0"/>
              <a:t>第四层</a:t>
            </a:r>
          </a:p>
          <a:p>
            <a:pPr lvl="4"/>
            <a:r>
              <a:rPr lang="zh-TW" altLang="en-US" smtClean="0"/>
              <a:t>第五层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2EB2B99-FD28-4F34-9E41-1B7AB16B02C0}" type="datetime1">
              <a:rPr lang="zh-TW" altLang="en-US" smtClean="0"/>
              <a:pPr/>
              <a:t>2016/9/23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201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4.png"/><Relationship Id="rId4" Type="http://schemas.openxmlformats.org/officeDocument/2006/relationships/image" Target="../media/image123.jp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7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3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6.png"/><Relationship Id="rId4" Type="http://schemas.openxmlformats.org/officeDocument/2006/relationships/image" Target="../media/image13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7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1680" y="4279492"/>
            <a:ext cx="7456784" cy="1462088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zh-TW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出题优 </a:t>
            </a:r>
            <a:r>
              <a:rPr lang="zh-TW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就上手</a:t>
            </a:r>
            <a:r>
              <a:rPr lang="en-US" altLang="zh-TW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r>
              <a:rPr lang="zh-TW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TW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6021288"/>
            <a:ext cx="3528392" cy="482128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rgbClr val="D45939"/>
                </a:solidFill>
              </a:rPr>
              <a:t>www.</a:t>
            </a:r>
            <a:r>
              <a:rPr lang="en-US" altLang="zh-CN" sz="2800" b="1" dirty="0">
                <a:solidFill>
                  <a:srgbClr val="D45939"/>
                </a:solidFill>
              </a:rPr>
              <a:t>zuvio</a:t>
            </a:r>
            <a:r>
              <a:rPr lang="en-US" altLang="zh-TW" sz="2800" b="1" dirty="0" smtClean="0">
                <a:solidFill>
                  <a:srgbClr val="D45939"/>
                </a:solidFill>
              </a:rPr>
              <a:t>.com.cn</a:t>
            </a:r>
            <a:endParaRPr lang="en-US" sz="2800" b="1" dirty="0">
              <a:solidFill>
                <a:srgbClr val="D45939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6134756" cy="392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7" y="1106468"/>
            <a:ext cx="9127133" cy="5472608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 bwMode="auto">
          <a:xfrm>
            <a:off x="467544" y="4883316"/>
            <a:ext cx="1368152" cy="1281987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線圖說文字 1 5"/>
          <p:cNvSpPr/>
          <p:nvPr/>
        </p:nvSpPr>
        <p:spPr bwMode="auto">
          <a:xfrm>
            <a:off x="2699792" y="4365104"/>
            <a:ext cx="2448272" cy="648072"/>
          </a:xfrm>
          <a:prstGeom prst="borderCallout1">
            <a:avLst>
              <a:gd name="adj1" fmla="val 32990"/>
              <a:gd name="adj2" fmla="val 134"/>
              <a:gd name="adj3" fmla="val 148072"/>
              <a:gd name="adj4" fmla="val -36694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</a:t>
            </a:r>
            <a:r>
              <a:rPr kumimoji="1" lang="zh-CN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课程信息</a:t>
            </a:r>
            <a:endParaRPr kumimoji="1" lang="zh-TW" altLang="en-US" sz="2800" b="1" strike="noStrike" cap="none" normalizeH="0" baseline="0" dirty="0" smtClean="0">
              <a:ln>
                <a:noFill/>
              </a:ln>
              <a:solidFill>
                <a:srgbClr val="D4593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10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课程信息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042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" y="1556792"/>
            <a:ext cx="9144000" cy="431970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7504" y="4996333"/>
            <a:ext cx="3456384" cy="13849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显示各数据夹作答比例，老师可以得知各章节的学习状况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100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统计资料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–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课程作答状况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25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5" y="1628800"/>
            <a:ext cx="8345455" cy="453650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563888" y="4941168"/>
            <a:ext cx="3816424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显示全班同学于此课堂所有的反馈数据总和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101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统计资料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–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学生反馈纪录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73" y="2924944"/>
            <a:ext cx="7933107" cy="4724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04" y="1535836"/>
            <a:ext cx="8396826" cy="11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2" y="5458882"/>
            <a:ext cx="4351397" cy="15241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67" y="1336485"/>
            <a:ext cx="8552349" cy="488446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016918" y="3975229"/>
            <a:ext cx="5126388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勾选欲汇出的文件夹与题目</a:t>
            </a: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点选最下方：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选择汇出题型</a:t>
            </a:r>
            <a:endParaRPr lang="zh-TW" altLang="en-US" sz="2800" b="1" dirty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389712" y="5845897"/>
            <a:ext cx="2107456" cy="50405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102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导出资料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395536" y="2348880"/>
            <a:ext cx="576064" cy="225484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32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50650"/>
            <a:ext cx="5791702" cy="57231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841" y="5302070"/>
            <a:ext cx="4945809" cy="179847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22312" y="4996333"/>
            <a:ext cx="5256584" cy="13849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勾选欲导出之表格类型，</a:t>
            </a:r>
            <a:endParaRPr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TW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点选小问号可以观看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表格范例</a:t>
            </a:r>
            <a:endParaRPr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点选最下方：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确认汇出</a:t>
            </a:r>
            <a:endParaRPr lang="zh-TW" altLang="en-US" sz="2800" b="1" dirty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750368" y="6237312"/>
            <a:ext cx="2141016" cy="58871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509578" y="2204864"/>
            <a:ext cx="2141016" cy="381642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103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导出资料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56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5"/>
          <p:cNvSpPr txBox="1"/>
          <p:nvPr/>
        </p:nvSpPr>
        <p:spPr>
          <a:xfrm>
            <a:off x="4499992" y="2780444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0000"/>
              </a:lnSpc>
              <a:buFont typeface="Arial"/>
              <a:buChar char="•"/>
            </a:pPr>
            <a:r>
              <a:rPr lang="zh-TW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其它 </a:t>
            </a:r>
            <a:r>
              <a:rPr lang="en-US" altLang="zh-TW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-</a:t>
            </a:r>
          </a:p>
          <a:p>
            <a:pPr>
              <a:lnSpc>
                <a:spcPct val="120000"/>
              </a:lnSpc>
            </a:pPr>
            <a:r>
              <a:rPr lang="en-US" altLang="zh-TW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</a:t>
            </a:r>
            <a:r>
              <a:rPr lang="en-US" altLang="zh-TW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   </a:t>
            </a:r>
            <a:r>
              <a:rPr lang="zh-TW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           </a:t>
            </a:r>
            <a:r>
              <a:rPr lang="en-US" altLang="zh-TW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PPT</a:t>
            </a:r>
            <a:r>
              <a:rPr lang="zh-TW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套件</a:t>
            </a:r>
            <a:endParaRPr lang="en-US" altLang="zh-TW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lang="en-US" altLang="zh-TW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</a:t>
            </a:r>
            <a:r>
              <a:rPr lang="en-US" altLang="zh-TW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   </a:t>
            </a:r>
            <a:r>
              <a:rPr lang="zh-TW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               </a:t>
            </a:r>
            <a:endParaRPr lang="en-US" altLang="zh-TW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lang="en-US" altLang="zh-TW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     </a:t>
            </a:r>
          </a:p>
          <a:p>
            <a:pPr>
              <a:lnSpc>
                <a:spcPct val="120000"/>
              </a:lnSpc>
            </a:pPr>
            <a:r>
              <a:rPr lang="en-US" altLang="zh-TW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</a:t>
            </a:r>
            <a:r>
              <a:rPr lang="en-US" altLang="zh-TW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</a:t>
            </a:r>
            <a:endParaRPr lang="zh-TW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45167" y="323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7"/>
          <p:cNvSpPr/>
          <p:nvPr/>
        </p:nvSpPr>
        <p:spPr bwMode="auto">
          <a:xfrm>
            <a:off x="1403648" y="2060848"/>
            <a:ext cx="2808312" cy="2808312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0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D1</a:t>
            </a:r>
            <a:endParaRPr kumimoji="1" lang="en-US" sz="100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104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18452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48" y="2500740"/>
            <a:ext cx="6624828" cy="36075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952706"/>
            <a:ext cx="3535986" cy="457240"/>
          </a:xfrm>
          <a:prstGeom prst="rect">
            <a:avLst/>
          </a:prstGeom>
        </p:spPr>
      </p:pic>
      <p:sp>
        <p:nvSpPr>
          <p:cNvPr id="6" name="直線圖說文字 1 5"/>
          <p:cNvSpPr/>
          <p:nvPr/>
        </p:nvSpPr>
        <p:spPr bwMode="auto">
          <a:xfrm>
            <a:off x="5529995" y="3149281"/>
            <a:ext cx="2733768" cy="1982265"/>
          </a:xfrm>
          <a:prstGeom prst="borderCallout1">
            <a:avLst>
              <a:gd name="adj1" fmla="val 55896"/>
              <a:gd name="adj2" fmla="val 78579"/>
              <a:gd name="adj3" fmla="val 54547"/>
              <a:gd name="adj4" fmla="val 64846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</a:t>
            </a:r>
            <a:r>
              <a:rPr kumimoji="1" lang="zh-CN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教学资源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按钮</a:t>
            </a: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选择</a:t>
            </a:r>
            <a:r>
              <a:rPr kumimoji="1" lang="zh-CN" altLang="en-US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左边教师</a:t>
            </a:r>
            <a:r>
              <a:rPr kumimoji="1" lang="zh-TW" altLang="en-US" sz="2800" b="1" strike="noStrike" cap="none" normalizeH="0" baseline="0" dirty="0" smtClean="0">
                <a:ln>
                  <a:noFill/>
                </a:ln>
                <a:solidFill>
                  <a:srgbClr val="D4593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套件下载 </a:t>
            </a:r>
          </a:p>
        </p:txBody>
      </p:sp>
      <p:sp>
        <p:nvSpPr>
          <p:cNvPr id="9" name="橢圓 8"/>
          <p:cNvSpPr/>
          <p:nvPr/>
        </p:nvSpPr>
        <p:spPr bwMode="auto">
          <a:xfrm>
            <a:off x="4355976" y="1861912"/>
            <a:ext cx="853902" cy="432048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105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套件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93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331" y="1970000"/>
            <a:ext cx="3086367" cy="23471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1412"/>
            <a:ext cx="5867908" cy="155461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79511" y="3861048"/>
            <a:ext cx="3456385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输入您的账号密码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082507" y="4249880"/>
            <a:ext cx="2781580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选择您的课程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肘形接點 15"/>
          <p:cNvCxnSpPr/>
          <p:nvPr/>
        </p:nvCxnSpPr>
        <p:spPr>
          <a:xfrm rot="5400000">
            <a:off x="5108510" y="4600262"/>
            <a:ext cx="1398048" cy="697285"/>
          </a:xfrm>
          <a:prstGeom prst="bentConnector2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3526647" y="2864148"/>
            <a:ext cx="2073442" cy="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179511" y="5647929"/>
            <a:ext cx="2169781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选择章节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379058" y="504590"/>
            <a:ext cx="516012" cy="107530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106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2" y="2236583"/>
            <a:ext cx="2647950" cy="1457325"/>
          </a:xfrm>
          <a:prstGeom prst="rect">
            <a:avLst/>
          </a:prstGeom>
        </p:spPr>
      </p:pic>
      <p:sp>
        <p:nvSpPr>
          <p:cNvPr id="14" name="圓角矩形 19"/>
          <p:cNvSpPr/>
          <p:nvPr/>
        </p:nvSpPr>
        <p:spPr>
          <a:xfrm>
            <a:off x="4788023" y="172468"/>
            <a:ext cx="812065" cy="66424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014" y="4384268"/>
            <a:ext cx="3010161" cy="22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609" y="1204341"/>
            <a:ext cx="9064642" cy="4888955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 bwMode="auto">
          <a:xfrm>
            <a:off x="798485" y="907447"/>
            <a:ext cx="1710890" cy="1668478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圓角矩形 5"/>
          <p:cNvSpPr/>
          <p:nvPr/>
        </p:nvSpPr>
        <p:spPr bwMode="auto">
          <a:xfrm>
            <a:off x="44749" y="2688542"/>
            <a:ext cx="1856251" cy="1321654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2407650" y="2206658"/>
            <a:ext cx="2439888" cy="2304256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627594" y="1150119"/>
            <a:ext cx="2482180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点选问题</a:t>
            </a:r>
            <a:endParaRPr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选择出题类型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292120" y="5676782"/>
            <a:ext cx="3272949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弹出新增投影片</a:t>
            </a:r>
            <a:endParaRPr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直接编辑文本框</a:t>
            </a: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線單箭頭接點 17"/>
          <p:cNvCxnSpPr/>
          <p:nvPr/>
        </p:nvCxnSpPr>
        <p:spPr>
          <a:xfrm flipH="1">
            <a:off x="2509375" y="1741686"/>
            <a:ext cx="1152127" cy="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7"/>
          <p:cNvCxnSpPr/>
          <p:nvPr/>
        </p:nvCxnSpPr>
        <p:spPr>
          <a:xfrm flipV="1">
            <a:off x="1932497" y="3748000"/>
            <a:ext cx="839651" cy="22912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107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新增问题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1932497" y="2647851"/>
            <a:ext cx="252027" cy="457912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9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9250"/>
            <a:ext cx="4564776" cy="2857748"/>
          </a:xfrm>
          <a:prstGeom prst="rect">
            <a:avLst/>
          </a:prstGeom>
        </p:spPr>
      </p:pic>
      <p:sp>
        <p:nvSpPr>
          <p:cNvPr id="1538" name="Shape 1538"/>
          <p:cNvSpPr txBox="1"/>
          <p:nvPr/>
        </p:nvSpPr>
        <p:spPr>
          <a:xfrm>
            <a:off x="1157264" y="5036046"/>
            <a:ext cx="4206824" cy="98524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若</a:t>
            </a:r>
            <a:r>
              <a:rPr lang="en-US" sz="2800" u="none" strike="noStrike" cap="none" baseline="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选择小组题型</a:t>
            </a:r>
            <a:r>
              <a:rPr lang="en-US" sz="2800" u="none" strike="noStrike" cap="none" baseline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，</a:t>
            </a:r>
            <a:r>
              <a:rPr lang="zh-TW" altLang="en-US" sz="2800" u="none" strike="noStrike" cap="none" baseline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可以选择现场分组或预设组别</a:t>
            </a:r>
            <a:endParaRPr lang="en-US" sz="2800" u="none" strike="noStrike" cap="none" baseline="0" dirty="0" smtClean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  <a:sym typeface="Arial"/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108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新增问题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5012134" y="3501008"/>
            <a:ext cx="639986" cy="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822769"/>
            <a:ext cx="1440305" cy="13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01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435" y="1685548"/>
            <a:ext cx="9034923" cy="4371352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新增问题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5856" y="2132856"/>
            <a:ext cx="3456384" cy="18158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产生题目的投影片页面右边，有边栏可以设定题目，如新增选项、设定正解等等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52803" y="2204864"/>
            <a:ext cx="1944216" cy="2952328"/>
          </a:xfrm>
          <a:prstGeom prst="rect">
            <a:avLst/>
          </a:prstGeom>
          <a:noFill/>
          <a:ln w="57150">
            <a:solidFill>
              <a:srgbClr val="FBB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109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956155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715863"/>
            <a:ext cx="4031329" cy="5875529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 bwMode="auto">
          <a:xfrm>
            <a:off x="1691120" y="3017144"/>
            <a:ext cx="1296144" cy="551354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rgbClr val="D4593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直線圖說文字 1 7"/>
          <p:cNvSpPr/>
          <p:nvPr/>
        </p:nvSpPr>
        <p:spPr bwMode="auto">
          <a:xfrm>
            <a:off x="5055862" y="2924944"/>
            <a:ext cx="3401196" cy="2160240"/>
          </a:xfrm>
          <a:prstGeom prst="borderCallout1">
            <a:avLst>
              <a:gd name="adj1" fmla="val 32990"/>
              <a:gd name="adj2" fmla="val 134"/>
              <a:gd name="adj3" fmla="val 74835"/>
              <a:gd name="adj4" fmla="val 95204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若需编辑课程信息</a:t>
            </a:r>
            <a:endParaRPr kumimoji="1"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完成</a:t>
            </a:r>
            <a:r>
              <a:rPr kumimoji="1"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后点选</a:t>
            </a:r>
            <a:r>
              <a:rPr kumimoji="1" lang="zh-CN" altLang="en-US" sz="2800" b="1" dirty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储存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即可</a:t>
            </a: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也可</a:t>
            </a:r>
            <a:r>
              <a:rPr kumimoji="1"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在此开关历史记录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以及免登入作答</a:t>
            </a:r>
            <a:endParaRPr kumimoji="1" lang="zh-TW" altLang="en-US" sz="28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11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课程信息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橢圓 6"/>
          <p:cNvSpPr/>
          <p:nvPr/>
        </p:nvSpPr>
        <p:spPr bwMode="auto">
          <a:xfrm>
            <a:off x="2987264" y="4365104"/>
            <a:ext cx="1296144" cy="551354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rgbClr val="D4593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橢圓 6"/>
          <p:cNvSpPr/>
          <p:nvPr/>
        </p:nvSpPr>
        <p:spPr bwMode="auto">
          <a:xfrm>
            <a:off x="3026714" y="5437387"/>
            <a:ext cx="1296144" cy="551354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rgbClr val="D4593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49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00" y="2615324"/>
            <a:ext cx="9229256" cy="222030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327158" y="2114683"/>
            <a:ext cx="2816883" cy="523220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嵌入图片及音效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83906" y="5255622"/>
            <a:ext cx="2519939" cy="523220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开启题目设定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733392" y="2344298"/>
            <a:ext cx="3888433" cy="523220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将题目上传到云端同步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18468" y="5198651"/>
            <a:ext cx="2273812" cy="523220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套件设定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線單箭頭接點 8"/>
          <p:cNvCxnSpPr/>
          <p:nvPr/>
        </p:nvCxnSpPr>
        <p:spPr bwMode="auto">
          <a:xfrm>
            <a:off x="2893837" y="2510114"/>
            <a:ext cx="620017" cy="45922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BB11D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1080000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線單箭頭接點 9"/>
          <p:cNvCxnSpPr/>
          <p:nvPr/>
        </p:nvCxnSpPr>
        <p:spPr bwMode="auto">
          <a:xfrm rot="5400000">
            <a:off x="2198563" y="4502931"/>
            <a:ext cx="620017" cy="45922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BB11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線單箭頭接點 10"/>
          <p:cNvCxnSpPr/>
          <p:nvPr/>
        </p:nvCxnSpPr>
        <p:spPr bwMode="auto">
          <a:xfrm flipV="1">
            <a:off x="4682985" y="2906959"/>
            <a:ext cx="620017" cy="45922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BB11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線單箭頭接點 11"/>
          <p:cNvCxnSpPr/>
          <p:nvPr/>
        </p:nvCxnSpPr>
        <p:spPr bwMode="auto">
          <a:xfrm>
            <a:off x="6516216" y="4507401"/>
            <a:ext cx="288032" cy="5351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BB11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圓角矩形 12"/>
          <p:cNvSpPr/>
          <p:nvPr/>
        </p:nvSpPr>
        <p:spPr bwMode="auto">
          <a:xfrm>
            <a:off x="5688712" y="3366188"/>
            <a:ext cx="827504" cy="1141213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圓角矩形 13"/>
          <p:cNvSpPr/>
          <p:nvPr/>
        </p:nvSpPr>
        <p:spPr bwMode="auto">
          <a:xfrm>
            <a:off x="3275856" y="3323756"/>
            <a:ext cx="1080119" cy="1098781"/>
          </a:xfrm>
          <a:prstGeom prst="roundRect">
            <a:avLst/>
          </a:prstGeom>
          <a:noFill/>
          <a:ln w="57150" cap="flat" cmpd="sng" algn="ctr">
            <a:solidFill>
              <a:srgbClr val="FBB11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圓角矩形 14"/>
          <p:cNvSpPr/>
          <p:nvPr/>
        </p:nvSpPr>
        <p:spPr bwMode="auto">
          <a:xfrm>
            <a:off x="4537148" y="3366188"/>
            <a:ext cx="610915" cy="1013918"/>
          </a:xfrm>
          <a:prstGeom prst="roundRect">
            <a:avLst/>
          </a:prstGeom>
          <a:noFill/>
          <a:ln w="57150" cap="flat" cmpd="sng" algn="ctr">
            <a:solidFill>
              <a:srgbClr val="FBB11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圓角矩形 15"/>
          <p:cNvSpPr/>
          <p:nvPr/>
        </p:nvSpPr>
        <p:spPr bwMode="auto">
          <a:xfrm>
            <a:off x="2591642" y="3281324"/>
            <a:ext cx="612203" cy="1084679"/>
          </a:xfrm>
          <a:prstGeom prst="roundRect">
            <a:avLst/>
          </a:prstGeom>
          <a:noFill/>
          <a:ln w="57150" cap="flat" cmpd="sng" algn="ctr">
            <a:solidFill>
              <a:srgbClr val="FBB11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110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套件</a:t>
            </a:r>
            <a:r>
              <a:rPr lang="zh-TW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功能列</a:t>
            </a:r>
          </a:p>
        </p:txBody>
      </p:sp>
    </p:spTree>
    <p:extLst>
      <p:ext uri="{BB962C8B-B14F-4D97-AF65-F5344CB8AC3E}">
        <p14:creationId xmlns:p14="http://schemas.microsoft.com/office/powerpoint/2010/main" val="42512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39" y="1124744"/>
            <a:ext cx="8758494" cy="4438187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套件设定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851920" y="3368989"/>
            <a:ext cx="3384376" cy="13849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此处可设定语言，自动播放题目，以及开启小帮手功能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圓角矩形 13"/>
          <p:cNvSpPr/>
          <p:nvPr/>
        </p:nvSpPr>
        <p:spPr bwMode="auto">
          <a:xfrm>
            <a:off x="395537" y="1080411"/>
            <a:ext cx="648072" cy="908430"/>
          </a:xfrm>
          <a:prstGeom prst="roundRect">
            <a:avLst/>
          </a:prstGeom>
          <a:noFill/>
          <a:ln w="57150" cap="flat" cmpd="sng" algn="ctr">
            <a:solidFill>
              <a:srgbClr val="FBB11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圓角矩形 13"/>
          <p:cNvSpPr/>
          <p:nvPr/>
        </p:nvSpPr>
        <p:spPr bwMode="auto">
          <a:xfrm>
            <a:off x="7164288" y="1639060"/>
            <a:ext cx="1872208" cy="3806163"/>
          </a:xfrm>
          <a:prstGeom prst="roundRect">
            <a:avLst/>
          </a:prstGeom>
          <a:noFill/>
          <a:ln w="57150" cap="flat" cmpd="sng" algn="ctr">
            <a:solidFill>
              <a:srgbClr val="FBB11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051235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1393"/>
            <a:ext cx="8832345" cy="482387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40318" y="3425921"/>
            <a:ext cx="2736304" cy="26776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出题优</a:t>
            </a: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套件</a:t>
            </a:r>
            <a:endParaRPr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播放投影片后</a:t>
            </a:r>
            <a:endParaRPr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会跳出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执行问题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的窗口，点选即可播放题目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5436096" y="3673332"/>
            <a:ext cx="1436775" cy="136815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112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执行题目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35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05" y="1432279"/>
            <a:ext cx="3589575" cy="47409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44" y="3925132"/>
            <a:ext cx="3840813" cy="2248095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5775515" y="5229200"/>
            <a:ext cx="1008112" cy="504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51998" y="4479007"/>
            <a:ext cx="1188519" cy="122413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11560" y="1484784"/>
            <a:ext cx="3635896" cy="18158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点选作答信息，老师可以看到全班回答的比例，也可以显示正确解答。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113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观看作答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20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9" y="980728"/>
            <a:ext cx="7981950" cy="57531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95536" y="4581128"/>
            <a:ext cx="2808312" cy="13849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点选作答状况，已作答的同学会以变色表示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5148064" y="1628800"/>
            <a:ext cx="1008112" cy="57606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114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显示作答同学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574" y="1196752"/>
            <a:ext cx="4404818" cy="24199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616698"/>
            <a:ext cx="4128845" cy="2416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63" y="984407"/>
            <a:ext cx="3106836" cy="35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2409304" y="4380983"/>
            <a:ext cx="6372200" cy="13388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出题优</a:t>
            </a:r>
            <a:r>
              <a:rPr lang="en-US" altLang="zh-TW" sz="40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_</a:t>
            </a:r>
            <a:r>
              <a:rPr lang="zh-TW" altLang="en-US" sz="40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课堂互动讨论</a:t>
            </a:r>
            <a:endParaRPr lang="en-US" altLang="zh-TW" sz="405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r>
              <a:rPr lang="en-US" altLang="zh-TW" sz="40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FB</a:t>
            </a:r>
            <a:r>
              <a:rPr lang="zh-TW" altLang="en-US" sz="40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社团随时为老师服务</a:t>
            </a:r>
            <a:r>
              <a:rPr lang="en-US" altLang="zh-TW" sz="40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!</a:t>
            </a:r>
            <a:r>
              <a:rPr lang="zh-TW" altLang="en-US" sz="40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</a:t>
            </a:r>
            <a:r>
              <a:rPr lang="en-US" altLang="zh-TW" sz="405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Wingdings" panose="05000000000000000000" pitchFamily="2" charset="2"/>
              </a:rPr>
              <a:t></a:t>
            </a:r>
            <a:endParaRPr lang="zh-TW" altLang="en-US" sz="4050" dirty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71764"/>
            <a:ext cx="1607344" cy="16073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280920" cy="3160997"/>
          </a:xfrm>
          <a:prstGeom prst="rect">
            <a:avLst/>
          </a:prstGeom>
        </p:spPr>
      </p:pic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115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652" y="692696"/>
            <a:ext cx="2729284" cy="49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06" y="1056223"/>
            <a:ext cx="3810330" cy="51896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88" y="1700273"/>
            <a:ext cx="5364945" cy="3276884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 bwMode="auto">
          <a:xfrm>
            <a:off x="1918367" y="5517231"/>
            <a:ext cx="1318885" cy="545177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線圖說文字 1 6"/>
          <p:cNvSpPr/>
          <p:nvPr/>
        </p:nvSpPr>
        <p:spPr bwMode="auto">
          <a:xfrm>
            <a:off x="899592" y="6205050"/>
            <a:ext cx="2337660" cy="427720"/>
          </a:xfrm>
          <a:prstGeom prst="borderCallout1">
            <a:avLst>
              <a:gd name="adj1" fmla="val 54562"/>
              <a:gd name="adj2" fmla="val 467"/>
              <a:gd name="adj3" fmla="val 62275"/>
              <a:gd name="adj4" fmla="val 14586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新增助教</a:t>
            </a:r>
            <a:endParaRPr kumimoji="1" lang="en-US" altLang="zh-TW" sz="2800" b="1" dirty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3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12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新增助教</a:t>
            </a:r>
          </a:p>
        </p:txBody>
      </p:sp>
      <p:sp>
        <p:nvSpPr>
          <p:cNvPr id="9" name="直線圖說文字 1 8"/>
          <p:cNvSpPr/>
          <p:nvPr/>
        </p:nvSpPr>
        <p:spPr bwMode="auto">
          <a:xfrm>
            <a:off x="4862448" y="5517231"/>
            <a:ext cx="3096344" cy="990950"/>
          </a:xfrm>
          <a:prstGeom prst="borderCallout1">
            <a:avLst>
              <a:gd name="adj1" fmla="val 54562"/>
              <a:gd name="adj2" fmla="val 467"/>
              <a:gd name="adj3" fmla="val 62275"/>
              <a:gd name="adj4" fmla="val 14586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输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入助教姓名</a:t>
            </a:r>
            <a:r>
              <a:rPr kumimoji="1"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后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，按下</a:t>
            </a:r>
            <a:r>
              <a:rPr kumimoji="1" lang="zh-TW" altLang="en-US" sz="2800" b="1" dirty="0" smtClean="0">
                <a:solidFill>
                  <a:srgbClr val="CD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新增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即可</a:t>
            </a:r>
            <a:r>
              <a:rPr kumimoji="1"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产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生</a:t>
            </a:r>
            <a:endParaRPr kumimoji="1" lang="en-US" altLang="zh-TW" sz="2800" b="1" dirty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91530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1403648" y="2060848"/>
            <a:ext cx="2808312" cy="2808312"/>
          </a:xfrm>
          <a:prstGeom prst="ellipse">
            <a:avLst/>
          </a:prstGeom>
          <a:solidFill>
            <a:srgbClr val="FBB11D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0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A2</a:t>
            </a:r>
            <a:endParaRPr kumimoji="1" lang="en-US" sz="100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  <p:sp>
        <p:nvSpPr>
          <p:cNvPr id="9" name="文字方塊 5"/>
          <p:cNvSpPr txBox="1"/>
          <p:nvPr/>
        </p:nvSpPr>
        <p:spPr>
          <a:xfrm>
            <a:off x="4572000" y="2996952"/>
            <a:ext cx="4572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0000"/>
              </a:lnSpc>
              <a:buFont typeface="Arial"/>
              <a:buChar char="•"/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课前准备</a:t>
            </a:r>
            <a:r>
              <a:rPr lang="en-US" altLang="zh-TW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-</a:t>
            </a:r>
          </a:p>
          <a:p>
            <a:pPr>
              <a:lnSpc>
                <a:spcPct val="120000"/>
              </a:lnSpc>
            </a:pPr>
            <a:r>
              <a:rPr lang="en-US" altLang="zh-TW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  </a:t>
            </a:r>
            <a:r>
              <a:rPr lang="en-US" altLang="zh-TW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              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学生管理</a:t>
            </a:r>
            <a:endParaRPr lang="zh-TW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45167" y="323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13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7154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3087"/>
            <a:ext cx="9048769" cy="5239720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 bwMode="auto">
          <a:xfrm>
            <a:off x="1691680" y="5013176"/>
            <a:ext cx="1240569" cy="1224136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7" name="直線圖說文字 1 6"/>
          <p:cNvSpPr/>
          <p:nvPr/>
        </p:nvSpPr>
        <p:spPr bwMode="auto">
          <a:xfrm>
            <a:off x="3275856" y="6124177"/>
            <a:ext cx="2370856" cy="552582"/>
          </a:xfrm>
          <a:prstGeom prst="borderCallout1">
            <a:avLst>
              <a:gd name="adj1" fmla="val 32990"/>
              <a:gd name="adj2" fmla="val 134"/>
              <a:gd name="adj3" fmla="val -42002"/>
              <a:gd name="adj4" fmla="val -19066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8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Heiti TC Light"/>
              </a:rPr>
              <a:t>点选</a:t>
            </a:r>
            <a:r>
              <a:rPr kumimoji="1" lang="zh-CN" altLang="en-US" sz="2800" b="1" dirty="0" smtClean="0">
                <a:solidFill>
                  <a:srgbClr val="D4593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Heiti TC Light"/>
              </a:rPr>
              <a:t>学生管理</a:t>
            </a:r>
            <a:endParaRPr kumimoji="1" lang="en-US" altLang="zh-TW" sz="2800" b="1" dirty="0" smtClean="0">
              <a:solidFill>
                <a:srgbClr val="D4593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Heiti TC Light"/>
            </a:endParaRP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微軟正黑體"/>
              </a:rPr>
              <a:pPr/>
              <a:t>14</a:t>
            </a:fld>
            <a:endParaRPr lang="zh-TW" altLang="en-US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微軟正黑體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导入学生名单</a:t>
            </a:r>
            <a:r>
              <a:rPr lang="en-US" altLang="zh-TW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(1)</a:t>
            </a:r>
            <a:endParaRPr lang="zh-TW" alt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27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" y="1657011"/>
            <a:ext cx="8796721" cy="4282817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 bwMode="auto">
          <a:xfrm>
            <a:off x="3131840" y="4149080"/>
            <a:ext cx="1474327" cy="1512168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線圖說文字 1 6"/>
          <p:cNvSpPr/>
          <p:nvPr/>
        </p:nvSpPr>
        <p:spPr bwMode="auto">
          <a:xfrm>
            <a:off x="971600" y="3150348"/>
            <a:ext cx="2448272" cy="648072"/>
          </a:xfrm>
          <a:prstGeom prst="borderCallout1">
            <a:avLst>
              <a:gd name="adj1" fmla="val 3595"/>
              <a:gd name="adj2" fmla="val 29702"/>
              <a:gd name="adj3" fmla="val 16033"/>
              <a:gd name="adj4" fmla="val 33926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修</a:t>
            </a:r>
            <a:r>
              <a:rPr kumimoji="1" lang="zh-CN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课名单</a:t>
            </a:r>
            <a:endParaRPr kumimoji="1" lang="zh-TW" altLang="en-US" sz="2800" b="1" strike="noStrike" cap="none" normalizeH="0" baseline="0" dirty="0" smtClean="0">
              <a:ln>
                <a:noFill/>
              </a:ln>
              <a:solidFill>
                <a:srgbClr val="D4593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15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导入学生名单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26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16" y="1412776"/>
            <a:ext cx="8656084" cy="4498247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 bwMode="auto">
          <a:xfrm>
            <a:off x="683568" y="2204864"/>
            <a:ext cx="1259632" cy="64807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線圖說文字 1 6"/>
          <p:cNvSpPr/>
          <p:nvPr/>
        </p:nvSpPr>
        <p:spPr bwMode="auto">
          <a:xfrm>
            <a:off x="2365586" y="2924944"/>
            <a:ext cx="3790590" cy="864096"/>
          </a:xfrm>
          <a:prstGeom prst="borderCallout1">
            <a:avLst>
              <a:gd name="adj1" fmla="val 32990"/>
              <a:gd name="adj2" fmla="val 134"/>
              <a:gd name="adj3" fmla="val -15457"/>
              <a:gd name="adj4" fmla="val -14004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加</a:t>
            </a:r>
            <a:r>
              <a:rPr kumimoji="1" lang="zh-CN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选学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生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加入</a:t>
            </a:r>
            <a:r>
              <a:rPr kumimoji="1" lang="zh-CN" altLang="en-US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学生分为三种</a:t>
            </a:r>
            <a:r>
              <a:rPr kumimoji="1" lang="zh-TW" altLang="en-US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方式</a:t>
            </a: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16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导入学生名单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84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091" y="6081793"/>
            <a:ext cx="3398815" cy="731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408" y="1261383"/>
            <a:ext cx="3040643" cy="43285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718" y="1208038"/>
            <a:ext cx="3078747" cy="4435224"/>
          </a:xfrm>
          <a:prstGeom prst="rect">
            <a:avLst/>
          </a:prstGeom>
        </p:spPr>
      </p:pic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17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单人导入学生名单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直線圖說文字 1 10"/>
          <p:cNvSpPr/>
          <p:nvPr/>
        </p:nvSpPr>
        <p:spPr bwMode="auto">
          <a:xfrm>
            <a:off x="3940522" y="4077072"/>
            <a:ext cx="4222638" cy="1440160"/>
          </a:xfrm>
          <a:prstGeom prst="borderCallout1">
            <a:avLst>
              <a:gd name="adj1" fmla="val 32990"/>
              <a:gd name="adj2" fmla="val 134"/>
              <a:gd name="adj3" fmla="val 46272"/>
              <a:gd name="adj4" fmla="val 50058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单人导入通常用在加退选</a:t>
            </a:r>
            <a:r>
              <a:rPr kumimoji="1"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输入</a:t>
            </a:r>
            <a:r>
              <a:rPr kumimoji="1" lang="zh-CN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学生信息</a:t>
            </a:r>
            <a:r>
              <a:rPr kumimoji="1"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后点选确认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，</a:t>
            </a:r>
            <a:r>
              <a:rPr kumimoji="1"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再次确认后点选</a:t>
            </a:r>
            <a:r>
              <a:rPr kumimoji="1" lang="zh-CN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确认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即</a:t>
            </a:r>
            <a:r>
              <a:rPr kumimoji="1" lang="zh-TW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可</a:t>
            </a:r>
          </a:p>
        </p:txBody>
      </p:sp>
      <p:sp>
        <p:nvSpPr>
          <p:cNvPr id="12" name="橢圓 11"/>
          <p:cNvSpPr/>
          <p:nvPr/>
        </p:nvSpPr>
        <p:spPr bwMode="auto">
          <a:xfrm>
            <a:off x="4560624" y="6070724"/>
            <a:ext cx="1240569" cy="74265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906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317" y="1400268"/>
            <a:ext cx="3063505" cy="4823878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 bwMode="auto">
          <a:xfrm>
            <a:off x="4839940" y="2724095"/>
            <a:ext cx="1532260" cy="720080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9552" y="2953434"/>
            <a:ext cx="2592288" cy="18158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</a:t>
            </a:r>
            <a:r>
              <a:rPr kumimoji="1"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选</a:t>
            </a:r>
            <a:r>
              <a:rPr kumimoji="1" lang="zh-CN" altLang="en-US" sz="2800" b="1" dirty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下载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下载</a:t>
            </a:r>
            <a:r>
              <a:rPr kumimoji="1"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</a:t>
            </a:r>
            <a:r>
              <a:rPr kumimoji="1"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excel</a:t>
            </a:r>
            <a:r>
              <a:rPr kumimoji="1"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表格模板并打开文档</a:t>
            </a:r>
            <a:endParaRPr kumimoji="1"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18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人导入学生名单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167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4" y="1507644"/>
            <a:ext cx="9101344" cy="4873684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 bwMode="auto">
          <a:xfrm>
            <a:off x="-22313" y="2635860"/>
            <a:ext cx="2218049" cy="181388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線圖說文字 1 6"/>
          <p:cNvSpPr/>
          <p:nvPr/>
        </p:nvSpPr>
        <p:spPr bwMode="auto">
          <a:xfrm>
            <a:off x="2987824" y="2628558"/>
            <a:ext cx="3816424" cy="1534490"/>
          </a:xfrm>
          <a:prstGeom prst="borderCallout1">
            <a:avLst>
              <a:gd name="adj1" fmla="val 32990"/>
              <a:gd name="adj2" fmla="val 134"/>
              <a:gd name="adj3" fmla="val 42904"/>
              <a:gd name="adj4" fmla="val -22541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将</a:t>
            </a:r>
            <a:r>
              <a:rPr kumimoji="1" lang="zh-CN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学生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姓名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与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电子信箱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（学生账号）</a:t>
            </a: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贴上</a:t>
            </a: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A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、</a:t>
            </a: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B 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栏</a:t>
            </a: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9" name="直線圖說文字 1 8"/>
          <p:cNvSpPr/>
          <p:nvPr/>
        </p:nvSpPr>
        <p:spPr bwMode="auto">
          <a:xfrm>
            <a:off x="4932040" y="4592758"/>
            <a:ext cx="4101316" cy="1324136"/>
          </a:xfrm>
          <a:prstGeom prst="borderCallout1">
            <a:avLst>
              <a:gd name="adj1" fmla="val 84207"/>
              <a:gd name="adj2" fmla="val -447"/>
              <a:gd name="adj3" fmla="val 44286"/>
              <a:gd name="adj4" fmla="val -494"/>
            </a:avLst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i="0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学生信息从校务系统导出后，仅需复制姓名与信箱字段即可</a:t>
            </a: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19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人导入学生名单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93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93037" cy="1054447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目录</a:t>
            </a:r>
            <a:r>
              <a:rPr lang="en-US" altLang="zh-TW" b="1" dirty="0" smtClean="0"/>
              <a:t>(1)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67285"/>
            <a:ext cx="4252846" cy="5262979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b="1" dirty="0" smtClean="0"/>
              <a:t>A1 </a:t>
            </a:r>
            <a:r>
              <a:rPr lang="zh-TW" altLang="en-US" sz="2400" b="1" dirty="0" smtClean="0"/>
              <a:t>课前准备</a:t>
            </a:r>
            <a:r>
              <a:rPr lang="en-US" altLang="zh-TW" sz="2400" b="1" dirty="0" smtClean="0"/>
              <a:t>-</a:t>
            </a:r>
            <a:r>
              <a:rPr lang="zh-TW" altLang="en-US" sz="2400" b="1" dirty="0" smtClean="0"/>
              <a:t>开设课程 </a:t>
            </a:r>
            <a:r>
              <a:rPr lang="en-US" altLang="zh-TW" sz="2400" dirty="0" smtClean="0"/>
              <a:t>(P.5)</a:t>
            </a:r>
          </a:p>
          <a:p>
            <a:pPr marL="0" indent="0">
              <a:buNone/>
            </a:pPr>
            <a:r>
              <a:rPr lang="zh-TW" altLang="en-US" sz="2400" b="1" dirty="0" smtClean="0"/>
              <a:t>      新增</a:t>
            </a:r>
            <a:r>
              <a:rPr lang="zh-TW" altLang="en-US" sz="2400" b="1" dirty="0"/>
              <a:t>助教 </a:t>
            </a:r>
            <a:r>
              <a:rPr lang="en-US" altLang="zh-TW" sz="2400" dirty="0"/>
              <a:t>(P.12</a:t>
            </a:r>
            <a:r>
              <a:rPr lang="en-US" altLang="zh-TW" sz="2400" dirty="0" smtClean="0"/>
              <a:t>)</a:t>
            </a:r>
          </a:p>
          <a:p>
            <a:pPr marL="0" indent="0">
              <a:buNone/>
            </a:pPr>
            <a:r>
              <a:rPr lang="en-US" altLang="zh-TW" sz="2400" b="1" dirty="0" smtClean="0"/>
              <a:t>A2 </a:t>
            </a:r>
            <a:r>
              <a:rPr lang="zh-TW" altLang="en-US" sz="2400" b="1" dirty="0" smtClean="0"/>
              <a:t>课前准备</a:t>
            </a:r>
            <a:r>
              <a:rPr lang="en-US" altLang="zh-TW" sz="2400" b="1" dirty="0" smtClean="0"/>
              <a:t>-</a:t>
            </a:r>
            <a:r>
              <a:rPr lang="zh-TW" altLang="en-US" sz="2400" b="1" dirty="0" smtClean="0"/>
              <a:t>学生管理 </a:t>
            </a:r>
            <a:r>
              <a:rPr lang="en-US" altLang="zh-TW" sz="2400" dirty="0" smtClean="0"/>
              <a:t>(P.13)</a:t>
            </a:r>
          </a:p>
          <a:p>
            <a:pPr marL="0" indent="0">
              <a:buNone/>
            </a:pPr>
            <a:r>
              <a:rPr lang="zh-TW" altLang="en-US" sz="2400" b="1" dirty="0" smtClean="0"/>
              <a:t>      汇入学生名单 </a:t>
            </a:r>
            <a:r>
              <a:rPr lang="en-US" altLang="zh-TW" sz="2400" dirty="0" smtClean="0"/>
              <a:t>(P.14)</a:t>
            </a:r>
          </a:p>
          <a:p>
            <a:pPr marL="0" indent="0">
              <a:buNone/>
            </a:pPr>
            <a:r>
              <a:rPr lang="zh-TW" altLang="en-US" sz="2400" b="1" dirty="0" smtClean="0"/>
              <a:t>      学生代码选课 </a:t>
            </a:r>
            <a:r>
              <a:rPr lang="en-US" altLang="zh-TW" sz="2400" dirty="0" smtClean="0"/>
              <a:t>(P.25)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b="1" dirty="0" smtClean="0"/>
              <a:t>      修课名单 </a:t>
            </a:r>
            <a:r>
              <a:rPr lang="en-US" altLang="zh-TW" sz="2400" dirty="0" smtClean="0"/>
              <a:t>(P.28)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b="1" dirty="0"/>
              <a:t>   </a:t>
            </a:r>
            <a:r>
              <a:rPr lang="en-US" altLang="zh-TW" sz="2400" b="1" dirty="0" smtClean="0"/>
              <a:t>   </a:t>
            </a:r>
            <a:r>
              <a:rPr lang="zh-TW" altLang="en-US" sz="2400" b="1" dirty="0" smtClean="0"/>
              <a:t>退选学生 </a:t>
            </a:r>
            <a:r>
              <a:rPr lang="en-US" altLang="zh-TW" sz="2400" dirty="0" smtClean="0"/>
              <a:t>(P.29)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b="1" dirty="0"/>
              <a:t>   </a:t>
            </a:r>
            <a:r>
              <a:rPr lang="en-US" altLang="zh-TW" sz="2400" b="1" dirty="0" smtClean="0"/>
              <a:t>   </a:t>
            </a:r>
            <a:r>
              <a:rPr lang="zh-TW" altLang="en-US" sz="2400" b="1" dirty="0" smtClean="0"/>
              <a:t>学生排序 </a:t>
            </a:r>
            <a:r>
              <a:rPr lang="en-US" altLang="zh-TW" sz="2400" dirty="0" smtClean="0"/>
              <a:t>(P.30)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b="1" dirty="0" smtClean="0"/>
              <a:t>      分组名单 </a:t>
            </a:r>
            <a:r>
              <a:rPr lang="en-US" altLang="zh-TW" sz="2400" dirty="0" smtClean="0"/>
              <a:t>(P.34)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b="1" dirty="0"/>
              <a:t>   </a:t>
            </a:r>
            <a:r>
              <a:rPr lang="zh-TW" altLang="en-US" sz="2400" b="1" dirty="0" smtClean="0"/>
              <a:t>   点名签到 </a:t>
            </a:r>
            <a:r>
              <a:rPr lang="en-US" altLang="zh-TW" sz="2400" dirty="0" smtClean="0"/>
              <a:t>(P.39)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b="1" dirty="0" smtClean="0"/>
              <a:t>A3 </a:t>
            </a:r>
            <a:r>
              <a:rPr lang="zh-TW" altLang="en-US" sz="2400" b="1" dirty="0" smtClean="0"/>
              <a:t>课前准备</a:t>
            </a:r>
            <a:r>
              <a:rPr lang="en-US" altLang="zh-TW" sz="2400" b="1" dirty="0" smtClean="0"/>
              <a:t>-</a:t>
            </a:r>
            <a:r>
              <a:rPr lang="zh-TW" altLang="en-US" sz="2400" b="1" dirty="0" smtClean="0"/>
              <a:t>课程题目 </a:t>
            </a:r>
            <a:r>
              <a:rPr lang="en-US" altLang="zh-TW" sz="2400" dirty="0" smtClean="0"/>
              <a:t>(P.45)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b="1" dirty="0" smtClean="0"/>
              <a:t>A4 </a:t>
            </a:r>
            <a:r>
              <a:rPr lang="zh-TW" altLang="en-US" sz="2400" b="1" dirty="0" smtClean="0"/>
              <a:t>课前准备</a:t>
            </a:r>
            <a:r>
              <a:rPr lang="en-US" altLang="zh-TW" sz="2400" b="1" dirty="0" smtClean="0"/>
              <a:t>-</a:t>
            </a:r>
            <a:r>
              <a:rPr lang="zh-TW" altLang="en-US" sz="2400" b="1" dirty="0" smtClean="0"/>
              <a:t>各式题型 </a:t>
            </a:r>
            <a:r>
              <a:rPr lang="en-US" altLang="zh-TW" sz="2400" dirty="0" smtClean="0"/>
              <a:t>(P.49)</a:t>
            </a:r>
            <a:endParaRPr lang="en-US" altLang="zh-TW" sz="2400" dirty="0"/>
          </a:p>
          <a:p>
            <a:pPr marL="0" indent="0">
              <a:buNone/>
            </a:pPr>
            <a:endParaRPr lang="en-US" altLang="zh-TW" sz="2400" b="1" dirty="0" smtClean="0"/>
          </a:p>
          <a:p>
            <a:pPr marL="0" indent="0">
              <a:buNone/>
            </a:pPr>
            <a:endParaRPr lang="en-US" altLang="zh-TW" sz="2400" b="1" dirty="0"/>
          </a:p>
          <a:p>
            <a:pPr marL="0" indent="0">
              <a:buNone/>
            </a:pPr>
            <a:endParaRPr lang="en-US" altLang="zh-TW" sz="2400" b="1" dirty="0" smtClean="0"/>
          </a:p>
          <a:p>
            <a:pPr marL="0" indent="0">
              <a:buNone/>
            </a:pPr>
            <a:endParaRPr lang="en-US" altLang="zh-TW" sz="2400" b="1" dirty="0" smtClean="0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fld id="{24CBBE52-ADD9-416F-BA85-874D760EA6DD}" type="slidenum">
              <a:rPr lang="zh-TW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2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80086" y="1175655"/>
            <a:ext cx="4252846" cy="527310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新增问题 </a:t>
            </a:r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(P.50)</a:t>
            </a:r>
            <a:endParaRPr lang="en-US" altLang="zh-TW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建立单题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选择问答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(P.52)</a:t>
            </a:r>
          </a:p>
          <a:p>
            <a:pPr marL="0" indent="0">
              <a:buNone/>
            </a:pP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即问即答 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P.55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0" indent="0">
              <a:buNone/>
            </a:pP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同侪互评 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P.56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TW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建立多题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题组测验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P.6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0" indent="0">
              <a:buNone/>
            </a:pP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A5 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课前准备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课程公告 </a:t>
            </a:r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(P.67)</a:t>
            </a:r>
            <a:endParaRPr lang="en-US" altLang="zh-TW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B1 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课中互动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播放题目</a:t>
            </a:r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(P.71)</a:t>
            </a:r>
            <a:endParaRPr lang="en-US" altLang="zh-TW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B2 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课中互动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学生回馈</a:t>
            </a:r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(P.87)</a:t>
            </a:r>
          </a:p>
          <a:p>
            <a:pPr marL="0" indent="0">
              <a:buNone/>
            </a:pP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C1 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课后追踪</a:t>
            </a:r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课后讨论</a:t>
            </a:r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(P.93)</a:t>
            </a:r>
            <a:endParaRPr lang="en-US" altLang="zh-TW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C2 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课后追踪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统计资料</a:t>
            </a:r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(P.96)</a:t>
            </a:r>
            <a:endParaRPr lang="en-US" altLang="zh-TW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D1 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其他   </a:t>
            </a:r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-PPT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套件</a:t>
            </a:r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(P.104)</a:t>
            </a:r>
            <a:endParaRPr lang="en-US" altLang="zh-TW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TW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TW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94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5088"/>
            <a:ext cx="9101344" cy="4873684"/>
          </a:xfrm>
          <a:prstGeom prst="rect">
            <a:avLst/>
          </a:prstGeom>
        </p:spPr>
      </p:pic>
      <p:sp>
        <p:nvSpPr>
          <p:cNvPr id="5" name="直線圖說文字 1 4"/>
          <p:cNvSpPr/>
          <p:nvPr/>
        </p:nvSpPr>
        <p:spPr bwMode="auto">
          <a:xfrm>
            <a:off x="4225238" y="2039950"/>
            <a:ext cx="4406698" cy="1590989"/>
          </a:xfrm>
          <a:prstGeom prst="borderCallout1">
            <a:avLst>
              <a:gd name="adj1" fmla="val 32990"/>
              <a:gd name="adj2" fmla="val 134"/>
              <a:gd name="adj3" fmla="val 45674"/>
              <a:gd name="adj4" fmla="val -9237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老师可以设定密码（默认为</a:t>
            </a: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123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）若想要课前分组，可将 </a:t>
            </a: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D 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字段加上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组别名称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7" name="直線圖說文字 1 6"/>
          <p:cNvSpPr/>
          <p:nvPr/>
        </p:nvSpPr>
        <p:spPr bwMode="auto">
          <a:xfrm>
            <a:off x="4580086" y="4545805"/>
            <a:ext cx="3960440" cy="1376846"/>
          </a:xfrm>
          <a:prstGeom prst="borderCallout1">
            <a:avLst>
              <a:gd name="adj1" fmla="val 84207"/>
              <a:gd name="adj2" fmla="val -447"/>
              <a:gd name="adj3" fmla="val 51885"/>
              <a:gd name="adj4" fmla="val -13"/>
            </a:avLst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i="0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若不分组可选择留白；若想随机分组，可使用网页端随机分组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1331640" y="2633505"/>
            <a:ext cx="2448272" cy="43204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20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多笔汇入学生名单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12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" y="1230041"/>
            <a:ext cx="9182582" cy="535827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 bwMode="auto">
          <a:xfrm>
            <a:off x="-19030" y="1148740"/>
            <a:ext cx="363820" cy="301330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直線圖說文字 1 4"/>
          <p:cNvSpPr/>
          <p:nvPr/>
        </p:nvSpPr>
        <p:spPr bwMode="auto">
          <a:xfrm>
            <a:off x="899592" y="1372261"/>
            <a:ext cx="1736850" cy="473411"/>
          </a:xfrm>
          <a:prstGeom prst="borderCallout1">
            <a:avLst>
              <a:gd name="adj1" fmla="val 32990"/>
              <a:gd name="adj2" fmla="val 134"/>
              <a:gd name="adj3" fmla="val 2316"/>
              <a:gd name="adj4" fmla="val -36575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储存</a:t>
            </a:r>
            <a:endParaRPr kumimoji="1" lang="zh-TW" altLang="en-US" sz="2800" b="1" strike="noStrike" cap="none" normalizeH="0" baseline="0" dirty="0" smtClean="0">
              <a:ln>
                <a:noFill/>
              </a:ln>
              <a:solidFill>
                <a:srgbClr val="D4593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21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多笔汇入学生名单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775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399" y="1209043"/>
            <a:ext cx="3063505" cy="482387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25833" y="2780929"/>
            <a:ext cx="3210063" cy="18158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上传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r>
              <a:rPr kumimoji="1"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选择刚刚储存之学生名单</a:t>
            </a:r>
            <a:r>
              <a:rPr kumimoji="1"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</a:t>
            </a:r>
            <a:r>
              <a:rPr kumimoji="1" lang="en-US" altLang="zh-CN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excel</a:t>
            </a:r>
            <a:r>
              <a:rPr kumimoji="1" lang="zh-CN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表格</a:t>
            </a:r>
            <a:r>
              <a:rPr kumimoji="1"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</a:t>
            </a:r>
            <a:endParaRPr kumimoji="1"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r>
              <a:rPr kumimoji="1"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立即完成汇入名单</a:t>
            </a:r>
            <a:endParaRPr kumimoji="1"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5292080" y="4365104"/>
            <a:ext cx="1296144" cy="64807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22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多笔汇入学生名单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(5)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21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11" y="5720976"/>
            <a:ext cx="3482642" cy="87637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43496" y="3284984"/>
            <a:ext cx="4104456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上传完成后，确认学生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无误，点选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即可</a:t>
            </a:r>
            <a:endParaRPr lang="en-US" altLang="zh-TW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23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多笔汇入学生名单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(6)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6643489" y="5889116"/>
            <a:ext cx="1296144" cy="64807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863" y="1270759"/>
            <a:ext cx="3124471" cy="42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3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357" y="1844824"/>
            <a:ext cx="3101609" cy="3200677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7504" y="2492896"/>
            <a:ext cx="3563888" cy="35394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若校务系统只能抓取学号，也可将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学号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贴在</a:t>
            </a: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表格的信箱字段元内，按下上传后，输入学校网域，系统可另外将学号与网域合并后汇入成学生账号。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469854" y="2488342"/>
            <a:ext cx="3566616" cy="50405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24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多笔汇入学生名单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(7)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87" y="5026400"/>
            <a:ext cx="3170195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5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51" y="1820561"/>
            <a:ext cx="8847703" cy="496855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691680" y="5355213"/>
            <a:ext cx="6552728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学生可自行至</a:t>
            </a:r>
            <a:r>
              <a:rPr kumimoji="1"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</a:t>
            </a:r>
            <a:r>
              <a:rPr kumimoji="1"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出题优</a:t>
            </a:r>
            <a:r>
              <a:rPr kumimoji="1"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</a:t>
            </a:r>
            <a:r>
              <a:rPr kumimoji="1"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申请学生账号</a:t>
            </a:r>
            <a:endParaRPr kumimoji="1" lang="en-US" altLang="zh-TW" sz="2800" dirty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r>
              <a:rPr kumimoji="1"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登入后输入此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选课代码</a:t>
            </a:r>
            <a:r>
              <a:rPr kumimoji="1"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即可选入此课程</a:t>
            </a:r>
            <a:endParaRPr kumimoji="1" lang="en-US" altLang="zh-TW" sz="2800" dirty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339752" y="4509120"/>
            <a:ext cx="1080120" cy="36004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25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学生代码选课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38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085" y="1112432"/>
            <a:ext cx="2974575" cy="549723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34" y="1078593"/>
            <a:ext cx="3551228" cy="4511431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 bwMode="auto">
          <a:xfrm>
            <a:off x="3020579" y="4969297"/>
            <a:ext cx="1008112" cy="504056"/>
          </a:xfrm>
          <a:prstGeom prst="ellipse">
            <a:avLst/>
          </a:prstGeom>
          <a:noFill/>
          <a:ln w="76200" cap="flat" cmpd="sng" algn="ctr">
            <a:solidFill>
              <a:srgbClr val="FBB11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580086" y="5594598"/>
            <a:ext cx="3510834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填入</a:t>
            </a: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mail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后请学生至信箱收取认证信件。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向右箭號 4"/>
          <p:cNvSpPr/>
          <p:nvPr/>
        </p:nvSpPr>
        <p:spPr bwMode="auto">
          <a:xfrm>
            <a:off x="4082861" y="3861048"/>
            <a:ext cx="648072" cy="504056"/>
          </a:xfrm>
          <a:prstGeom prst="rightArrow">
            <a:avLst/>
          </a:prstGeom>
          <a:solidFill>
            <a:srgbClr val="FBB11D"/>
          </a:solidFill>
          <a:ln w="9525" cap="flat" cmpd="sng" algn="ctr">
            <a:solidFill>
              <a:srgbClr val="FBB11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smtClean="0">
              <a:ln>
                <a:solidFill>
                  <a:srgbClr val="FFFFFF"/>
                </a:solidFill>
              </a:ln>
              <a:solidFill>
                <a:srgbClr val="0000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26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代码选课 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学生自行建立账号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77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01" y="1012164"/>
            <a:ext cx="3163332" cy="56149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43086"/>
            <a:ext cx="3069588" cy="544851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238128" y="3528010"/>
            <a:ext cx="4067944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点选 </a:t>
            </a:r>
            <a:r>
              <a:rPr lang="en-US" altLang="zh-TW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，输入老师课堂的代码即可加入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27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学生代码选课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線接點 7"/>
          <p:cNvCxnSpPr/>
          <p:nvPr/>
        </p:nvCxnSpPr>
        <p:spPr>
          <a:xfrm flipH="1" flipV="1">
            <a:off x="3596818" y="1700808"/>
            <a:ext cx="1047190" cy="18272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4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" y="1700808"/>
            <a:ext cx="8603010" cy="4750689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 bwMode="auto">
          <a:xfrm>
            <a:off x="3131840" y="4293096"/>
            <a:ext cx="1630068" cy="1440160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直線圖說文字 1 8"/>
          <p:cNvSpPr/>
          <p:nvPr/>
        </p:nvSpPr>
        <p:spPr bwMode="auto">
          <a:xfrm>
            <a:off x="611560" y="2491903"/>
            <a:ext cx="3240360" cy="1416819"/>
          </a:xfrm>
          <a:prstGeom prst="borderCallout1">
            <a:avLst>
              <a:gd name="adj1" fmla="val 94403"/>
              <a:gd name="adj2" fmla="val 79274"/>
              <a:gd name="adj3" fmla="val 129202"/>
              <a:gd name="adj4" fmla="val 92576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修课名单</a:t>
            </a:r>
            <a:endParaRPr kumimoji="1" lang="en-US" altLang="zh-TW" sz="2800" dirty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观看成功加入</a:t>
            </a: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/>
            </a:r>
            <a:b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</a:b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此课程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之学生名单</a:t>
            </a:r>
            <a:endParaRPr kumimoji="1" lang="zh-TW" altLang="en-US" sz="28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28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修课名单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98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560" y="5972618"/>
            <a:ext cx="3322608" cy="6553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89" y="1376664"/>
            <a:ext cx="7803701" cy="4439039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 bwMode="auto">
          <a:xfrm>
            <a:off x="969328" y="4643623"/>
            <a:ext cx="412700" cy="383430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直線圖說文字 1 4"/>
          <p:cNvSpPr/>
          <p:nvPr/>
        </p:nvSpPr>
        <p:spPr bwMode="auto">
          <a:xfrm>
            <a:off x="1266593" y="5219687"/>
            <a:ext cx="3532615" cy="576064"/>
          </a:xfrm>
          <a:prstGeom prst="borderCallout1">
            <a:avLst>
              <a:gd name="adj1" fmla="val 85065"/>
              <a:gd name="adj2" fmla="val 3484"/>
              <a:gd name="adj3" fmla="val -25334"/>
              <a:gd name="adj4" fmla="val -2866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2. 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勾选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欲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退选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之学生</a:t>
            </a:r>
            <a:endParaRPr kumimoji="1" lang="zh-TW" altLang="en-US" sz="28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1808765" y="1784378"/>
            <a:ext cx="1224136" cy="52771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直線圖說文字 1 8"/>
          <p:cNvSpPr/>
          <p:nvPr/>
        </p:nvSpPr>
        <p:spPr bwMode="auto">
          <a:xfrm>
            <a:off x="980673" y="2804318"/>
            <a:ext cx="2880320" cy="576064"/>
          </a:xfrm>
          <a:prstGeom prst="borderCallout1">
            <a:avLst>
              <a:gd name="adj1" fmla="val -1516"/>
              <a:gd name="adj2" fmla="val 25223"/>
              <a:gd name="adj3" fmla="val -89382"/>
              <a:gd name="adj4" fmla="val 36740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1. </a:t>
            </a:r>
            <a:r>
              <a:rPr kumimoji="1" lang="zh-TW" altLang="en-US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</a:t>
            </a:r>
            <a:r>
              <a:rPr kumimoji="1" lang="zh-TW" altLang="en-US" sz="2800" b="1" strike="noStrike" cap="none" normalizeH="0" baseline="0" dirty="0" smtClean="0">
                <a:ln>
                  <a:noFill/>
                </a:ln>
                <a:solidFill>
                  <a:srgbClr val="D4593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退选学生</a:t>
            </a:r>
          </a:p>
        </p:txBody>
      </p:sp>
      <p:sp>
        <p:nvSpPr>
          <p:cNvPr id="10" name="橢圓 9"/>
          <p:cNvSpPr/>
          <p:nvPr/>
        </p:nvSpPr>
        <p:spPr bwMode="auto">
          <a:xfrm>
            <a:off x="4646340" y="5949280"/>
            <a:ext cx="1224136" cy="64807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直線圖說文字 1 10"/>
          <p:cNvSpPr/>
          <p:nvPr/>
        </p:nvSpPr>
        <p:spPr bwMode="auto">
          <a:xfrm>
            <a:off x="6156176" y="5805264"/>
            <a:ext cx="2005880" cy="576064"/>
          </a:xfrm>
          <a:prstGeom prst="borderCallout1">
            <a:avLst>
              <a:gd name="adj1" fmla="val -1516"/>
              <a:gd name="adj2" fmla="val 25223"/>
              <a:gd name="adj3" fmla="val 48736"/>
              <a:gd name="adj4" fmla="val -17931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3</a:t>
            </a:r>
            <a:r>
              <a:rPr kumimoji="1" lang="en-US" altLang="zh-TW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. </a:t>
            </a:r>
            <a:r>
              <a:rPr kumimoji="1" lang="zh-TW" altLang="en-US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确认</a:t>
            </a:r>
            <a:endParaRPr kumimoji="1" lang="zh-TW" altLang="en-US" sz="2800" b="1" strike="noStrike" cap="none" normalizeH="0" baseline="0" dirty="0" smtClean="0">
              <a:ln>
                <a:noFill/>
              </a:ln>
              <a:solidFill>
                <a:srgbClr val="D4593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29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退选学生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096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750014" y="3942632"/>
            <a:ext cx="7550496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开课程</a:t>
            </a:r>
            <a:r>
              <a:rPr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</a:t>
            </a:r>
            <a:r>
              <a:rPr lang="zh-CN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导入学生</a:t>
            </a:r>
            <a:r>
              <a:rPr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</a:t>
            </a:r>
            <a:r>
              <a:rPr lang="zh-CN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设立资料与题目</a:t>
            </a:r>
            <a:r>
              <a:rPr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</a:t>
            </a:r>
            <a:r>
              <a:rPr lang="zh-CN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互动</a:t>
            </a:r>
            <a:r>
              <a:rPr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)</a:t>
            </a:r>
            <a:endParaRPr lang="en-US" altLang="zh-TW" sz="2800" b="1" dirty="0">
              <a:latin typeface="微软雅黑" panose="020B0503020204020204" pitchFamily="34" charset="-122"/>
              <a:ea typeface="微软雅黑" panose="020B0503020204020204" pitchFamily="34" charset="-122"/>
              <a:sym typeface="Wingdings" pitchFamily="2" charset="2"/>
            </a:endParaRPr>
          </a:p>
        </p:txBody>
      </p:sp>
      <p:sp>
        <p:nvSpPr>
          <p:cNvPr id="5" name="投影片編號版面配置區 2"/>
          <p:cNvSpPr txBox="1">
            <a:spLocks/>
          </p:cNvSpPr>
          <p:nvPr/>
        </p:nvSpPr>
        <p:spPr>
          <a:xfrm>
            <a:off x="8417470" y="602128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3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系统构架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1982" y="2214440"/>
            <a:ext cx="1152128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文件夹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56792"/>
            <a:ext cx="8991600" cy="36819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91219" y="181205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王海云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984306" y="278519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大学心理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679600" y="367669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身体与心理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838246" y="27465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大学物理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804406" y="3701812"/>
            <a:ext cx="158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心理学与生活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522322" y="367771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刚体的转动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852715" y="37018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力和运动</a:t>
            </a:r>
          </a:p>
        </p:txBody>
      </p:sp>
    </p:spTree>
    <p:extLst>
      <p:ext uri="{BB962C8B-B14F-4D97-AF65-F5344CB8AC3E}">
        <p14:creationId xmlns:p14="http://schemas.microsoft.com/office/powerpoint/2010/main" val="25230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50895"/>
            <a:ext cx="6794694" cy="5246457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 bwMode="auto">
          <a:xfrm>
            <a:off x="1043608" y="3429000"/>
            <a:ext cx="720080" cy="2952328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線圖說文字 1 6"/>
          <p:cNvSpPr/>
          <p:nvPr/>
        </p:nvSpPr>
        <p:spPr bwMode="auto">
          <a:xfrm>
            <a:off x="2851894" y="3609020"/>
            <a:ext cx="3456384" cy="2592288"/>
          </a:xfrm>
          <a:prstGeom prst="borderCallout1">
            <a:avLst>
              <a:gd name="adj1" fmla="val 87197"/>
              <a:gd name="adj2" fmla="val 52959"/>
              <a:gd name="adj3" fmla="val 84290"/>
              <a:gd name="adj4" fmla="val 37262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此编号为全班学生排序，导出成绩时的顺序即照数字排列</a:t>
            </a:r>
            <a:endParaRPr kumimoji="1" lang="en-US" altLang="zh-TW" sz="28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/>
            </a:r>
            <a:br>
              <a:rPr kumimoji="1" lang="en-US" altLang="zh-TW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</a:br>
            <a:r>
              <a:rPr kumimoji="1" lang="zh-TW" altLang="en-US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默认编号顺序为</a:t>
            </a:r>
            <a:r>
              <a:rPr kumimoji="1" lang="zh-TW" altLang="en-US" sz="2800" b="1" strike="noStrike" cap="none" normalizeH="0" baseline="0" dirty="0" smtClean="0">
                <a:ln>
                  <a:noFill/>
                </a:ln>
                <a:solidFill>
                  <a:srgbClr val="D4593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汇入</a:t>
            </a:r>
            <a:r>
              <a:rPr kumimoji="1" lang="zh-TW" altLang="en-US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学生账号之顺序</a:t>
            </a: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30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学生排序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65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25203"/>
            <a:ext cx="6650678" cy="5135256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 bwMode="auto">
          <a:xfrm>
            <a:off x="4081741" y="2380699"/>
            <a:ext cx="1412565" cy="720080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2915816" y="1225203"/>
            <a:ext cx="1296144" cy="63661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直線圖說文字 1 8"/>
          <p:cNvSpPr/>
          <p:nvPr/>
        </p:nvSpPr>
        <p:spPr bwMode="auto">
          <a:xfrm>
            <a:off x="323528" y="3499172"/>
            <a:ext cx="4464496" cy="1586012"/>
          </a:xfrm>
          <a:prstGeom prst="borderCallout1">
            <a:avLst>
              <a:gd name="adj1" fmla="val 87197"/>
              <a:gd name="adj2" fmla="val 52959"/>
              <a:gd name="adj3" fmla="val 84290"/>
              <a:gd name="adj4" fmla="val 37262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2.</a:t>
            </a:r>
            <a:r>
              <a:rPr kumimoji="1" lang="zh-TW" altLang="en-US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全班</a:t>
            </a:r>
            <a:r>
              <a:rPr kumimoji="1" lang="zh-TW" altLang="en-US" sz="2800" b="1" dirty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重排</a:t>
            </a:r>
            <a:endParaRPr kumimoji="1" lang="en-US" altLang="zh-TW" sz="2800" b="1" dirty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可重新输入全班编号，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大多用在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学生使用代码选课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时</a:t>
            </a:r>
            <a:endParaRPr kumimoji="1" lang="zh-TW" altLang="en-US" sz="28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1" name="直線圖說文字 1 10"/>
          <p:cNvSpPr/>
          <p:nvPr/>
        </p:nvSpPr>
        <p:spPr bwMode="auto">
          <a:xfrm>
            <a:off x="5110254" y="1348931"/>
            <a:ext cx="2752799" cy="576064"/>
          </a:xfrm>
          <a:prstGeom prst="borderCallout1">
            <a:avLst>
              <a:gd name="adj1" fmla="val 87197"/>
              <a:gd name="adj2" fmla="val 52959"/>
              <a:gd name="adj3" fmla="val 84290"/>
              <a:gd name="adj4" fmla="val 37262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1.</a:t>
            </a:r>
            <a:r>
              <a:rPr kumimoji="1" lang="zh-TW" altLang="en-US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点选</a:t>
            </a:r>
            <a:r>
              <a:rPr kumimoji="1" lang="zh-TW" altLang="en-US" sz="2800" b="1" strike="noStrike" cap="none" normalizeH="0" baseline="0" dirty="0" smtClean="0">
                <a:ln>
                  <a:noFill/>
                </a:ln>
                <a:solidFill>
                  <a:srgbClr val="D4593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变更排序</a:t>
            </a:r>
            <a:endParaRPr kumimoji="1" lang="zh-TW" altLang="en-US" sz="2800" strike="noStrike" cap="none" normalizeH="0" baseline="0" dirty="0" smtClean="0">
              <a:ln>
                <a:noFill/>
              </a:ln>
              <a:solidFill>
                <a:srgbClr val="D4593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31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变更排序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TW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全班重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32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28" y="1243087"/>
            <a:ext cx="7632194" cy="5463957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 bwMode="auto">
          <a:xfrm>
            <a:off x="640998" y="2545472"/>
            <a:ext cx="863205" cy="3187783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5723488" y="6093296"/>
            <a:ext cx="1695513" cy="720080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直線圖說文字 1 9"/>
          <p:cNvSpPr/>
          <p:nvPr/>
        </p:nvSpPr>
        <p:spPr bwMode="auto">
          <a:xfrm>
            <a:off x="323527" y="1861840"/>
            <a:ext cx="4320481" cy="487040"/>
          </a:xfrm>
          <a:prstGeom prst="borderCallout1">
            <a:avLst>
              <a:gd name="adj1" fmla="val 87197"/>
              <a:gd name="adj2" fmla="val 52959"/>
              <a:gd name="adj3" fmla="val 84290"/>
              <a:gd name="adj4" fmla="val 37262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3.</a:t>
            </a:r>
            <a:r>
              <a:rPr kumimoji="1" lang="zh-TW" altLang="en-US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于空格填入同学的编号</a:t>
            </a:r>
            <a:endParaRPr kumimoji="1" lang="zh-TW" altLang="en-US" sz="28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9" name="直線圖說文字 1 8"/>
          <p:cNvSpPr/>
          <p:nvPr/>
        </p:nvSpPr>
        <p:spPr bwMode="auto">
          <a:xfrm>
            <a:off x="4129947" y="5175497"/>
            <a:ext cx="3832597" cy="557758"/>
          </a:xfrm>
          <a:prstGeom prst="borderCallout1">
            <a:avLst>
              <a:gd name="adj1" fmla="val 87197"/>
              <a:gd name="adj2" fmla="val 52959"/>
              <a:gd name="adj3" fmla="val 84290"/>
              <a:gd name="adj4" fmla="val 37262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4</a:t>
            </a:r>
            <a:r>
              <a:rPr kumimoji="1" lang="en-US" altLang="zh-TW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.</a:t>
            </a:r>
            <a:r>
              <a:rPr kumimoji="1" lang="zh-TW" altLang="en-US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完成后按下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确认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即可</a:t>
            </a:r>
            <a:endParaRPr kumimoji="1" lang="zh-TW" altLang="en-US" sz="28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1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32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变更排序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TW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全班重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00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37" y="5796240"/>
            <a:ext cx="4000847" cy="9754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2" y="1439058"/>
            <a:ext cx="9114258" cy="3879369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>
          <a:xfrm>
            <a:off x="3587417" y="4149080"/>
            <a:ext cx="575240" cy="57606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309565" y="2490307"/>
            <a:ext cx="396044" cy="439047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1262496" y="2513874"/>
            <a:ext cx="504056" cy="442527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7875969" y="2416622"/>
            <a:ext cx="1214512" cy="586415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4662760" y="6010937"/>
            <a:ext cx="1565424" cy="730431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296582" y="1602471"/>
            <a:ext cx="3048998" cy="954107"/>
          </a:xfrm>
          <a:prstGeom prst="rect">
            <a:avLst/>
          </a:prstGeom>
          <a:solidFill>
            <a:srgbClr val="FFC000"/>
          </a:solidFill>
          <a:ln>
            <a:solidFill>
              <a:srgbClr val="FBB11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TW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空格内填入  </a:t>
            </a:r>
            <a:endParaRPr kumimoji="1"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r>
              <a:rPr kumimoji="1" lang="zh-TW" altLang="zh-TW" sz="2800" dirty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</a:t>
            </a:r>
            <a:r>
              <a:rPr kumimoji="1"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  欲移动的编号</a:t>
            </a:r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821081" y="5291746"/>
            <a:ext cx="3246254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完成后点选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</a:t>
            </a:r>
            <a:endParaRPr lang="zh-TW" altLang="en-US" sz="2800" b="1" dirty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622150" y="3214241"/>
            <a:ext cx="2507638" cy="13849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按下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移动</a:t>
            </a:r>
            <a:r>
              <a:rPr kumimoji="1"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，  </a:t>
            </a:r>
            <a:endParaRPr kumimoji="1"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r>
              <a:rPr kumimoji="1" lang="zh-TW" altLang="zh-TW" sz="2800" dirty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</a:t>
            </a:r>
            <a:r>
              <a:rPr kumimoji="1"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  下方名单顺 </a:t>
            </a:r>
            <a:endParaRPr kumimoji="1"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r>
              <a:rPr kumimoji="1" lang="zh-TW" altLang="zh-TW" sz="2800" dirty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</a:t>
            </a:r>
            <a:r>
              <a:rPr kumimoji="1"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  序就会更动</a:t>
            </a:r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7584" y="3861048"/>
            <a:ext cx="2232248" cy="115212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86672" y="3861048"/>
            <a:ext cx="2405608" cy="115212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33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变更排序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–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70" y="1348966"/>
            <a:ext cx="6977833" cy="4946770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 bwMode="auto">
          <a:xfrm>
            <a:off x="2699792" y="3717032"/>
            <a:ext cx="1645695" cy="1668847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線圖說文字 1 6"/>
          <p:cNvSpPr/>
          <p:nvPr/>
        </p:nvSpPr>
        <p:spPr bwMode="auto">
          <a:xfrm>
            <a:off x="4860032" y="5879436"/>
            <a:ext cx="2592288" cy="427720"/>
          </a:xfrm>
          <a:prstGeom prst="borderCallout1">
            <a:avLst>
              <a:gd name="adj1" fmla="val 250"/>
              <a:gd name="adj2" fmla="val 6506"/>
              <a:gd name="adj3" fmla="val -140312"/>
              <a:gd name="adj4" fmla="val -32829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分组名单</a:t>
            </a:r>
            <a:endParaRPr kumimoji="1" lang="en-US" altLang="zh-TW" sz="2800" b="1" dirty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34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分组名单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42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686" y="2384165"/>
            <a:ext cx="3993226" cy="279678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46" y="1103031"/>
            <a:ext cx="4940618" cy="4545368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 bwMode="auto">
          <a:xfrm>
            <a:off x="149146" y="1124745"/>
            <a:ext cx="1452661" cy="720079"/>
          </a:xfrm>
          <a:prstGeom prst="ellipse">
            <a:avLst/>
          </a:prstGeom>
          <a:noFill/>
          <a:ln w="57150" cap="flat" cmpd="sng" algn="ctr">
            <a:solidFill>
              <a:srgbClr val="FBB11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6872299" y="4197734"/>
            <a:ext cx="1762981" cy="743434"/>
          </a:xfrm>
          <a:prstGeom prst="ellipse">
            <a:avLst/>
          </a:prstGeom>
          <a:noFill/>
          <a:ln w="57150" cap="flat" cmpd="sng" algn="ctr">
            <a:solidFill>
              <a:srgbClr val="FBB11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直線圖說文字 1 9"/>
          <p:cNvSpPr/>
          <p:nvPr/>
        </p:nvSpPr>
        <p:spPr bwMode="auto">
          <a:xfrm>
            <a:off x="4283968" y="5420726"/>
            <a:ext cx="3538831" cy="1296144"/>
          </a:xfrm>
          <a:prstGeom prst="borderCallout1">
            <a:avLst>
              <a:gd name="adj1" fmla="val 250"/>
              <a:gd name="adj2" fmla="val 6506"/>
              <a:gd name="adj3" fmla="val 48485"/>
              <a:gd name="adj4" fmla="val 6110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1.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勾选同组之同学</a:t>
            </a: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/>
            </a:r>
            <a:b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</a:b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2.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加入新组别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3.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按下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确认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即可</a:t>
            </a:r>
            <a:endParaRPr kumimoji="1" lang="en-US" altLang="zh-TW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1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35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手动分组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96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5" y="980728"/>
            <a:ext cx="7879775" cy="5819041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 bwMode="auto">
          <a:xfrm>
            <a:off x="7308304" y="2492896"/>
            <a:ext cx="1263509" cy="558928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7748149" y="4365104"/>
            <a:ext cx="455827" cy="468307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直線圖說文字 1 7"/>
          <p:cNvSpPr/>
          <p:nvPr/>
        </p:nvSpPr>
        <p:spPr bwMode="auto">
          <a:xfrm>
            <a:off x="2819967" y="3356992"/>
            <a:ext cx="4824535" cy="432047"/>
          </a:xfrm>
          <a:prstGeom prst="borderCallout1">
            <a:avLst>
              <a:gd name="adj1" fmla="val 218507"/>
              <a:gd name="adj2" fmla="val 106348"/>
              <a:gd name="adj3" fmla="val 85277"/>
              <a:gd name="adj4" fmla="val 94405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可删除组别或是变更组别名称</a:t>
            </a:r>
            <a:endParaRPr kumimoji="1" lang="en-US" altLang="zh-TW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9" name="直線圖說文字 1 8"/>
          <p:cNvSpPr/>
          <p:nvPr/>
        </p:nvSpPr>
        <p:spPr bwMode="auto">
          <a:xfrm>
            <a:off x="5923834" y="5947313"/>
            <a:ext cx="2016224" cy="648072"/>
          </a:xfrm>
          <a:prstGeom prst="borderCallout1">
            <a:avLst>
              <a:gd name="adj1" fmla="val -73237"/>
              <a:gd name="adj2" fmla="val 93903"/>
              <a:gd name="adj3" fmla="val 2923"/>
              <a:gd name="adj4" fmla="val 72721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可踢除组员</a:t>
            </a:r>
            <a:endParaRPr kumimoji="1" lang="en-US" altLang="zh-TW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1" name="直線圖說文字 1 10"/>
          <p:cNvSpPr/>
          <p:nvPr/>
        </p:nvSpPr>
        <p:spPr bwMode="auto">
          <a:xfrm>
            <a:off x="4695392" y="1607096"/>
            <a:ext cx="2340260" cy="864096"/>
          </a:xfrm>
          <a:prstGeom prst="borderCallout1">
            <a:avLst>
              <a:gd name="adj1" fmla="val 113117"/>
              <a:gd name="adj2" fmla="val 115513"/>
              <a:gd name="adj3" fmla="val 48485"/>
              <a:gd name="adj4" fmla="val 6110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解散全部组别重新分组</a:t>
            </a:r>
            <a:endParaRPr kumimoji="1" lang="en-US" altLang="zh-TW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36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手动分组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7812361" y="5157192"/>
            <a:ext cx="391616" cy="378169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7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526" y="2014296"/>
            <a:ext cx="3848433" cy="43209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04528"/>
            <a:ext cx="5121084" cy="3223539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 bwMode="auto">
          <a:xfrm>
            <a:off x="1403648" y="1504528"/>
            <a:ext cx="1411114" cy="711838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7045613" y="5494173"/>
            <a:ext cx="1400634" cy="576064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直線圖說文字 1 8"/>
          <p:cNvSpPr/>
          <p:nvPr/>
        </p:nvSpPr>
        <p:spPr bwMode="auto">
          <a:xfrm>
            <a:off x="1259632" y="4842079"/>
            <a:ext cx="3446039" cy="1440160"/>
          </a:xfrm>
          <a:prstGeom prst="borderCallout1">
            <a:avLst>
              <a:gd name="adj1" fmla="val 250"/>
              <a:gd name="adj2" fmla="val 6506"/>
              <a:gd name="adj3" fmla="val 48485"/>
              <a:gd name="adj4" fmla="val 6110"/>
            </a:avLst>
          </a:prstGeom>
          <a:solidFill>
            <a:srgbClr val="FFC000"/>
          </a:solidFill>
          <a:ln w="38100" cmpd="sng">
            <a:solidFill>
              <a:srgbClr val="FBB11D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1.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勾选学生</a:t>
            </a:r>
            <a:endParaRPr kumimoji="1" lang="en-US" altLang="zh-TW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2.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加入既有组别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3.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按下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确认</a:t>
            </a:r>
            <a:endParaRPr kumimoji="1" lang="en-US" altLang="zh-TW" sz="2800" b="1" dirty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0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37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手动分组 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加入既有组别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33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883" y="3603908"/>
            <a:ext cx="3985605" cy="28501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51" y="1255663"/>
            <a:ext cx="4305673" cy="4900085"/>
          </a:xfrm>
          <a:prstGeom prst="rect">
            <a:avLst/>
          </a:prstGeom>
        </p:spPr>
      </p:pic>
      <p:sp>
        <p:nvSpPr>
          <p:cNvPr id="7" name="直線圖說文字 1 6"/>
          <p:cNvSpPr/>
          <p:nvPr/>
        </p:nvSpPr>
        <p:spPr bwMode="auto">
          <a:xfrm>
            <a:off x="5687794" y="1392696"/>
            <a:ext cx="2788811" cy="1720303"/>
          </a:xfrm>
          <a:prstGeom prst="borderCallout1">
            <a:avLst>
              <a:gd name="adj1" fmla="val 25000"/>
              <a:gd name="adj2" fmla="val 6506"/>
              <a:gd name="adj3" fmla="val 48485"/>
              <a:gd name="adj4" fmla="val 6110"/>
            </a:avLst>
          </a:prstGeom>
          <a:solidFill>
            <a:srgbClr val="FFC000"/>
          </a:solidFill>
          <a:ln w="38100" cmpd="sng">
            <a:solidFill>
              <a:srgbClr val="FBB11D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1.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自动分组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2.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输入欲分组之   </a:t>
            </a: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</a:t>
            </a:r>
            <a:r>
              <a:rPr kumimoji="1" lang="en-US" altLang="zh-TW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 </a:t>
            </a:r>
            <a:r>
              <a:rPr kumimoji="1" lang="zh-TW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组别数目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3.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按下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确认</a:t>
            </a:r>
            <a:endParaRPr kumimoji="1" lang="en-US" altLang="zh-TW" sz="2800" b="1" dirty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3347864" y="2728967"/>
            <a:ext cx="1339106" cy="768063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6971685" y="5528881"/>
            <a:ext cx="1551384" cy="723075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38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自动分组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6156176" y="4653136"/>
            <a:ext cx="504056" cy="480467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502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276" y="1052736"/>
            <a:ext cx="6523464" cy="5044200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 bwMode="auto">
          <a:xfrm>
            <a:off x="4644008" y="4009637"/>
            <a:ext cx="1595313" cy="1656184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直線圖說文字 1 7"/>
          <p:cNvSpPr/>
          <p:nvPr/>
        </p:nvSpPr>
        <p:spPr bwMode="auto">
          <a:xfrm>
            <a:off x="5419599" y="3059985"/>
            <a:ext cx="2375196" cy="657439"/>
          </a:xfrm>
          <a:prstGeom prst="borderCallout1">
            <a:avLst>
              <a:gd name="adj1" fmla="val 250"/>
              <a:gd name="adj2" fmla="val 6506"/>
              <a:gd name="adj3" fmla="val 48485"/>
              <a:gd name="adj4" fmla="val 6110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点名签到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0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39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点名签到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83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出题优提供老师自由创建各式课程</a:t>
            </a:r>
            <a:endParaRPr lang="zh-TW" altLang="zh-TW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课程底下可由老师做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资料夹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例：第一章</a:t>
            </a: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材料科学基础</a:t>
            </a: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TW" altLang="zh-TW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TW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每次上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TW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需要互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</a:t>
            </a:r>
            <a:r>
              <a:rPr lang="zh-TW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zh-TW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在课程底下设立；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按照此份讲义的步骤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带领您学习操作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出题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优。</a:t>
            </a:r>
            <a:endParaRPr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TW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4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  <a:endParaRPr lang="zh-TW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77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556178" cy="4817805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 bwMode="auto">
          <a:xfrm>
            <a:off x="6156177" y="980728"/>
            <a:ext cx="1656184" cy="711838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直線圖說文字 1 7"/>
          <p:cNvSpPr/>
          <p:nvPr/>
        </p:nvSpPr>
        <p:spPr bwMode="auto">
          <a:xfrm>
            <a:off x="5436631" y="2132856"/>
            <a:ext cx="3095276" cy="882831"/>
          </a:xfrm>
          <a:prstGeom prst="borderCallout1">
            <a:avLst>
              <a:gd name="adj1" fmla="val 250"/>
              <a:gd name="adj2" fmla="val 6506"/>
              <a:gd name="adj3" fmla="val 48485"/>
              <a:gd name="adj4" fmla="val 6110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建立新点名表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开始点名 </a:t>
            </a:r>
            <a:endParaRPr kumimoji="1" lang="en-US" altLang="zh-TW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9" name="直線圖說文字 1 8"/>
          <p:cNvSpPr/>
          <p:nvPr/>
        </p:nvSpPr>
        <p:spPr bwMode="auto">
          <a:xfrm>
            <a:off x="979686" y="5949280"/>
            <a:ext cx="7200800" cy="576064"/>
          </a:xfrm>
          <a:prstGeom prst="borderCallout1">
            <a:avLst>
              <a:gd name="adj1" fmla="val 250"/>
              <a:gd name="adj2" fmla="val 6506"/>
              <a:gd name="adj3" fmla="val 48485"/>
              <a:gd name="adj4" fmla="val 6110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您可选择使用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手动点名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或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开放学生签到点名</a:t>
            </a:r>
            <a:endParaRPr kumimoji="1" lang="en-US" altLang="zh-TW" sz="2800" b="1" dirty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0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40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点名签到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45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89" y="1437595"/>
            <a:ext cx="8900099" cy="5011460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2555776" y="2924944"/>
            <a:ext cx="4680520" cy="374441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線圖說文字 1 6"/>
          <p:cNvSpPr/>
          <p:nvPr/>
        </p:nvSpPr>
        <p:spPr bwMode="auto">
          <a:xfrm>
            <a:off x="175062" y="5097338"/>
            <a:ext cx="2100833" cy="1485532"/>
          </a:xfrm>
          <a:prstGeom prst="borderCallout1">
            <a:avLst>
              <a:gd name="adj1" fmla="val 25000"/>
              <a:gd name="adj2" fmla="val 6506"/>
              <a:gd name="adj3" fmla="val 48485"/>
              <a:gd name="adj4" fmla="val 6110"/>
            </a:avLst>
          </a:prstGeom>
          <a:solidFill>
            <a:srgbClr val="FBB11D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自行唱名时，可点选学生到课状况</a:t>
            </a:r>
            <a:endParaRPr kumimoji="1" lang="en-US" altLang="zh-TW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57575" y="2276872"/>
            <a:ext cx="1750129" cy="51244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直線圖說文字 1 8"/>
          <p:cNvSpPr/>
          <p:nvPr/>
        </p:nvSpPr>
        <p:spPr bwMode="auto">
          <a:xfrm>
            <a:off x="2275895" y="1792264"/>
            <a:ext cx="4475742" cy="504056"/>
          </a:xfrm>
          <a:prstGeom prst="borderCallout1">
            <a:avLst>
              <a:gd name="adj1" fmla="val 25000"/>
              <a:gd name="adj2" fmla="val 6506"/>
              <a:gd name="adj3" fmla="val 48485"/>
              <a:gd name="adj4" fmla="val 6110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点名单以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建立时间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作为档名</a:t>
            </a:r>
            <a:endParaRPr kumimoji="1" lang="en-US" altLang="zh-TW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0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41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点名签到 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手动点名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30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44" y="2368314"/>
            <a:ext cx="7910245" cy="40999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245" y="715863"/>
            <a:ext cx="3833192" cy="6058425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4521367" y="2514017"/>
            <a:ext cx="1440160" cy="51893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2051720" y="6057292"/>
            <a:ext cx="1224136" cy="64807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1043005" y="2816932"/>
            <a:ext cx="639084" cy="432048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1299788" y="3921571"/>
            <a:ext cx="639084" cy="432048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直線圖說文字 1 12"/>
          <p:cNvSpPr/>
          <p:nvPr/>
        </p:nvSpPr>
        <p:spPr bwMode="auto">
          <a:xfrm>
            <a:off x="3779912" y="1535671"/>
            <a:ext cx="3816424" cy="540059"/>
          </a:xfrm>
          <a:prstGeom prst="borderCallout1">
            <a:avLst>
              <a:gd name="adj1" fmla="val 250"/>
              <a:gd name="adj2" fmla="val 6506"/>
              <a:gd name="adj3" fmla="val 48485"/>
              <a:gd name="adj4" fmla="val 6110"/>
            </a:avLst>
          </a:prstGeom>
          <a:solidFill>
            <a:srgbClr val="FFC000"/>
          </a:solidFill>
          <a:ln w="38100" cmpd="sng">
            <a:solidFill>
              <a:srgbClr val="FBB11D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1. 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开放学生签到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4" name="直線圖說文字 1 13"/>
          <p:cNvSpPr/>
          <p:nvPr/>
        </p:nvSpPr>
        <p:spPr bwMode="auto">
          <a:xfrm>
            <a:off x="4427984" y="3501009"/>
            <a:ext cx="3816424" cy="1224136"/>
          </a:xfrm>
          <a:prstGeom prst="borderCallout1">
            <a:avLst>
              <a:gd name="adj1" fmla="val 250"/>
              <a:gd name="adj2" fmla="val 6506"/>
              <a:gd name="adj3" fmla="val 48485"/>
              <a:gd name="adj4" fmla="val 6110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2. 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设定准时与迟到时间</a:t>
            </a: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</a:t>
            </a: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  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若不需设定迟到时间</a:t>
            </a: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</a:t>
            </a: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  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留白即可</a:t>
            </a:r>
            <a:endParaRPr kumimoji="1" lang="en-US" altLang="zh-TW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5" name="直線圖說文字 1 14"/>
          <p:cNvSpPr/>
          <p:nvPr/>
        </p:nvSpPr>
        <p:spPr bwMode="auto">
          <a:xfrm>
            <a:off x="4427984" y="5877272"/>
            <a:ext cx="2016224" cy="504056"/>
          </a:xfrm>
          <a:prstGeom prst="borderCallout1">
            <a:avLst>
              <a:gd name="adj1" fmla="val 250"/>
              <a:gd name="adj2" fmla="val 6506"/>
              <a:gd name="adj3" fmla="val 48485"/>
              <a:gd name="adj4" fmla="val 6110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3</a:t>
            </a:r>
            <a:r>
              <a:rPr kumimoji="1" lang="en-US" altLang="zh-TW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. 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按下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开始</a:t>
            </a:r>
            <a:endParaRPr kumimoji="1" lang="en-US" altLang="zh-TW" sz="2800" b="1" dirty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6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42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点名签到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开放学生签到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30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718" y="1376857"/>
            <a:ext cx="6172735" cy="2088061"/>
          </a:xfrm>
          <a:prstGeom prst="rect">
            <a:avLst/>
          </a:prstGeom>
        </p:spPr>
      </p:pic>
      <p:sp>
        <p:nvSpPr>
          <p:cNvPr id="8" name="直線圖說文字 1 7"/>
          <p:cNvSpPr/>
          <p:nvPr/>
        </p:nvSpPr>
        <p:spPr bwMode="auto">
          <a:xfrm>
            <a:off x="251520" y="3356992"/>
            <a:ext cx="3816424" cy="2520279"/>
          </a:xfrm>
          <a:prstGeom prst="borderCallout1">
            <a:avLst>
              <a:gd name="adj1" fmla="val 250"/>
              <a:gd name="adj2" fmla="val 6506"/>
              <a:gd name="adj3" fmla="val 48485"/>
              <a:gd name="adj4" fmla="val 6110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开放后，上方会开始倒数，学生登入账号后即可点选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我到了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按钮，即完成点名动作</a:t>
            </a: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老师也可以随时点选</a:t>
            </a: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关闭学生签到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43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点名签到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开放学生签到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159732" y="2420888"/>
            <a:ext cx="2628292" cy="51893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751" y="3356992"/>
            <a:ext cx="4389723" cy="261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144" y="1503995"/>
            <a:ext cx="5486875" cy="5029636"/>
          </a:xfrm>
          <a:prstGeom prst="rect">
            <a:avLst/>
          </a:prstGeom>
        </p:spPr>
      </p:pic>
      <p:sp>
        <p:nvSpPr>
          <p:cNvPr id="6" name="直線圖說文字 1 5"/>
          <p:cNvSpPr/>
          <p:nvPr/>
        </p:nvSpPr>
        <p:spPr bwMode="auto">
          <a:xfrm>
            <a:off x="899592" y="2780928"/>
            <a:ext cx="4104456" cy="2974031"/>
          </a:xfrm>
          <a:prstGeom prst="borderCallout1">
            <a:avLst>
              <a:gd name="adj1" fmla="val 250"/>
              <a:gd name="adj2" fmla="val 6506"/>
              <a:gd name="adj3" fmla="val 48485"/>
              <a:gd name="adj4" fmla="val 6110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点名纪录列表：可在此看到已建立的点名单，最上方为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最新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建立窗体</a:t>
            </a: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/>
            </a:r>
            <a:b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</a:b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/>
            </a:r>
            <a:b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</a:b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检查出缺席纪录：链接至出缺席统计页面，可以导出窗体</a:t>
            </a: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44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点名签到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-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点名纪录列表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979096" y="1719874"/>
            <a:ext cx="1326976" cy="51244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6948718" y="5354224"/>
            <a:ext cx="1750129" cy="597767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85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545167" y="323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7"/>
          <p:cNvSpPr/>
          <p:nvPr/>
        </p:nvSpPr>
        <p:spPr bwMode="auto">
          <a:xfrm>
            <a:off x="1403648" y="2060848"/>
            <a:ext cx="2808312" cy="2808312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0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A3</a:t>
            </a:r>
            <a:endParaRPr kumimoji="1" lang="en-US" sz="100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  <p:sp>
        <p:nvSpPr>
          <p:cNvPr id="6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45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8" name="文字方塊 5"/>
          <p:cNvSpPr txBox="1"/>
          <p:nvPr/>
        </p:nvSpPr>
        <p:spPr>
          <a:xfrm>
            <a:off x="4644008" y="3064991"/>
            <a:ext cx="43924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0000"/>
              </a:lnSpc>
              <a:buFont typeface="Arial"/>
              <a:buChar char="•"/>
            </a:pPr>
            <a:r>
              <a:rPr lang="zh-TW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课前准备</a:t>
            </a:r>
            <a:r>
              <a:rPr lang="en-US" altLang="zh-TW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-</a:t>
            </a:r>
          </a:p>
          <a:p>
            <a:pPr>
              <a:lnSpc>
                <a:spcPct val="120000"/>
              </a:lnSpc>
            </a:pPr>
            <a:r>
              <a:rPr lang="en-US" altLang="zh-TW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     </a:t>
            </a:r>
            <a:r>
              <a:rPr lang="zh-TW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            课程题目</a:t>
            </a:r>
            <a:endParaRPr lang="zh-TW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1908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46" y="1412776"/>
            <a:ext cx="2758315" cy="4231202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 bwMode="auto">
          <a:xfrm>
            <a:off x="683568" y="2804032"/>
            <a:ext cx="1337922" cy="1272603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直線圖說文字 1 10"/>
          <p:cNvSpPr/>
          <p:nvPr/>
        </p:nvSpPr>
        <p:spPr bwMode="auto">
          <a:xfrm>
            <a:off x="683568" y="4472897"/>
            <a:ext cx="2448272" cy="576064"/>
          </a:xfrm>
          <a:prstGeom prst="borderCallout1">
            <a:avLst>
              <a:gd name="adj1" fmla="val -643"/>
              <a:gd name="adj2" fmla="val 37636"/>
              <a:gd name="adj3" fmla="val 16534"/>
              <a:gd name="adj4" fmla="val 41649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课程题库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427984" y="2688823"/>
            <a:ext cx="3672408" cy="224676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t>老师可以直接出题，或以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t>资料夹</a:t>
            </a:r>
            <a:r>
              <a:rPr kumimoji="1"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t>的</a:t>
            </a:r>
            <a:r>
              <a:rPr kumimoji="1"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t>方式</a:t>
            </a:r>
            <a:r>
              <a:rPr kumimoji="1"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t>管理所有题目，大多数老师会依照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t>课程进度</a:t>
            </a:r>
            <a:r>
              <a:rPr kumimoji="1"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t>或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t>上课日期</a:t>
            </a:r>
            <a:r>
              <a:rPr kumimoji="1"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t>设定。</a:t>
            </a:r>
            <a:endParaRPr kumimoji="1"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46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课程题库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259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548" y="1486278"/>
            <a:ext cx="9197534" cy="30424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24" y="3501554"/>
            <a:ext cx="4092295" cy="3246401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 bwMode="auto">
          <a:xfrm>
            <a:off x="6660232" y="2634728"/>
            <a:ext cx="1388875" cy="746931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線圖說文字 1 5"/>
          <p:cNvSpPr/>
          <p:nvPr/>
        </p:nvSpPr>
        <p:spPr bwMode="auto">
          <a:xfrm>
            <a:off x="5212755" y="3624850"/>
            <a:ext cx="3109565" cy="576064"/>
          </a:xfrm>
          <a:prstGeom prst="borderCallout1">
            <a:avLst>
              <a:gd name="adj1" fmla="val -643"/>
              <a:gd name="adj2" fmla="val 37636"/>
              <a:gd name="adj3" fmla="val 26820"/>
              <a:gd name="adj4" fmla="val 39219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1. 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新增文件夹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8" name="直線圖說文字 1 7"/>
          <p:cNvSpPr/>
          <p:nvPr/>
        </p:nvSpPr>
        <p:spPr bwMode="auto">
          <a:xfrm>
            <a:off x="4849670" y="5662094"/>
            <a:ext cx="3096344" cy="1025274"/>
          </a:xfrm>
          <a:prstGeom prst="borderCallout1">
            <a:avLst>
              <a:gd name="adj1" fmla="val 54225"/>
              <a:gd name="adj2" fmla="val 1899"/>
              <a:gd name="adj3" fmla="val 45364"/>
              <a:gd name="adj4" fmla="val 12179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2. 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输入文件夹名称  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确认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即可</a:t>
            </a: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47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新增文件夹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2716620" y="5651559"/>
            <a:ext cx="1388875" cy="746931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10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" y="1272467"/>
            <a:ext cx="9051777" cy="3738645"/>
          </a:xfrm>
          <a:prstGeom prst="rect">
            <a:avLst/>
          </a:prstGeom>
        </p:spPr>
      </p:pic>
      <p:sp>
        <p:nvSpPr>
          <p:cNvPr id="5" name="直線圖說文字 1 4"/>
          <p:cNvSpPr/>
          <p:nvPr/>
        </p:nvSpPr>
        <p:spPr bwMode="auto">
          <a:xfrm>
            <a:off x="5189332" y="4293096"/>
            <a:ext cx="2914650" cy="1350505"/>
          </a:xfrm>
          <a:prstGeom prst="borderCallout1">
            <a:avLst>
              <a:gd name="adj1" fmla="val 9241"/>
              <a:gd name="adj2" fmla="val 63156"/>
              <a:gd name="adj3" fmla="val 36389"/>
              <a:gd name="adj4" fmla="val 75467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点选三条线图示可重新命名或删除文件夹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8427027" y="3483362"/>
            <a:ext cx="360040" cy="36675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48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编辑数据夹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181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5"/>
          <p:cNvSpPr txBox="1"/>
          <p:nvPr/>
        </p:nvSpPr>
        <p:spPr>
          <a:xfrm>
            <a:off x="4644008" y="3064991"/>
            <a:ext cx="43924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0000"/>
              </a:lnSpc>
              <a:buFont typeface="Arial"/>
              <a:buChar char="•"/>
            </a:pPr>
            <a:r>
              <a:rPr lang="zh-TW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课前准备</a:t>
            </a:r>
            <a:r>
              <a:rPr lang="en-US" altLang="zh-TW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-</a:t>
            </a:r>
          </a:p>
          <a:p>
            <a:pPr>
              <a:lnSpc>
                <a:spcPct val="120000"/>
              </a:lnSpc>
            </a:pPr>
            <a:r>
              <a:rPr lang="en-US" altLang="zh-TW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     </a:t>
            </a:r>
            <a:r>
              <a:rPr lang="zh-TW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            各式题型</a:t>
            </a:r>
            <a:endParaRPr lang="zh-TW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45167" y="323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7"/>
          <p:cNvSpPr/>
          <p:nvPr/>
        </p:nvSpPr>
        <p:spPr bwMode="auto">
          <a:xfrm>
            <a:off x="1403648" y="2060848"/>
            <a:ext cx="2808312" cy="2808312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0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A4</a:t>
            </a:r>
            <a:endParaRPr kumimoji="1" lang="en-US" sz="100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  <p:sp>
        <p:nvSpPr>
          <p:cNvPr id="6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49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95710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/>
          <p:nvPr/>
        </p:nvSpPr>
        <p:spPr bwMode="auto">
          <a:xfrm>
            <a:off x="1403648" y="2060848"/>
            <a:ext cx="2808312" cy="2808312"/>
          </a:xfrm>
          <a:prstGeom prst="ellipse">
            <a:avLst/>
          </a:prstGeom>
          <a:solidFill>
            <a:srgbClr val="FBB11D"/>
          </a:solidFill>
          <a:ln w="9525" cap="flat" cmpd="sng" algn="ctr">
            <a:solidFill>
              <a:srgbClr val="FBB11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00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A1</a:t>
            </a:r>
            <a:endParaRPr kumimoji="1" lang="en-US" sz="100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  <p:sp>
        <p:nvSpPr>
          <p:cNvPr id="9" name="文字方塊 5"/>
          <p:cNvSpPr txBox="1"/>
          <p:nvPr/>
        </p:nvSpPr>
        <p:spPr>
          <a:xfrm>
            <a:off x="4644008" y="2996952"/>
            <a:ext cx="432048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0000"/>
              </a:lnSpc>
              <a:buFont typeface="Arial"/>
              <a:buChar char="•"/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课前准备</a:t>
            </a:r>
            <a:r>
              <a:rPr lang="en-US" altLang="zh-TW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-</a:t>
            </a:r>
          </a:p>
          <a:p>
            <a:pPr>
              <a:lnSpc>
                <a:spcPct val="120000"/>
              </a:lnSpc>
            </a:pPr>
            <a:r>
              <a:rPr lang="zh-TW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</a:t>
            </a:r>
            <a:r>
              <a:rPr lang="zh-TW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   </a:t>
            </a:r>
            <a:r>
              <a:rPr lang="en-US" altLang="zh-TW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         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开设课程</a:t>
            </a:r>
            <a:endParaRPr lang="zh-TW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5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5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8889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40" y="1693154"/>
            <a:ext cx="9148640" cy="3752070"/>
          </a:xfrm>
          <a:prstGeom prst="rect">
            <a:avLst/>
          </a:prstGeom>
        </p:spPr>
      </p:pic>
      <p:sp>
        <p:nvSpPr>
          <p:cNvPr id="7" name="直線圖說文字 1 6"/>
          <p:cNvSpPr/>
          <p:nvPr/>
        </p:nvSpPr>
        <p:spPr bwMode="auto">
          <a:xfrm>
            <a:off x="3059832" y="4486776"/>
            <a:ext cx="3816424" cy="958448"/>
          </a:xfrm>
          <a:prstGeom prst="borderCallout1">
            <a:avLst>
              <a:gd name="adj1" fmla="val 11657"/>
              <a:gd name="adj2" fmla="val 84250"/>
              <a:gd name="adj3" fmla="val 29195"/>
              <a:gd name="adj4" fmla="val 79542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点选放置题目标文档夹或是直接点选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新增题目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50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新增问题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7453850" y="2865462"/>
            <a:ext cx="1181430" cy="54568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721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6" y="1788444"/>
            <a:ext cx="9058674" cy="4844522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 bwMode="auto">
          <a:xfrm>
            <a:off x="9010" y="2744924"/>
            <a:ext cx="4248472" cy="2952328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直線圖說文字 1 4"/>
          <p:cNvSpPr/>
          <p:nvPr/>
        </p:nvSpPr>
        <p:spPr bwMode="auto">
          <a:xfrm>
            <a:off x="445159" y="1566886"/>
            <a:ext cx="3812323" cy="997628"/>
          </a:xfrm>
          <a:prstGeom prst="borderCallout1">
            <a:avLst>
              <a:gd name="adj1" fmla="val 99611"/>
              <a:gd name="adj2" fmla="val 69513"/>
              <a:gd name="adj3" fmla="val 59745"/>
              <a:gd name="adj4" fmla="val 86490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点选欲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新增题目之种类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进入新增题目页面</a:t>
            </a: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51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新增问题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線圖說文字 1 6"/>
          <p:cNvSpPr/>
          <p:nvPr/>
        </p:nvSpPr>
        <p:spPr bwMode="auto">
          <a:xfrm>
            <a:off x="5220072" y="4221088"/>
            <a:ext cx="3812323" cy="997628"/>
          </a:xfrm>
          <a:prstGeom prst="borderCallout1">
            <a:avLst>
              <a:gd name="adj1" fmla="val 99611"/>
              <a:gd name="adj2" fmla="val 69513"/>
              <a:gd name="adj3" fmla="val 59745"/>
              <a:gd name="adj4" fmla="val 86490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右半边为已出好的题目也可切换至草稿列表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4549816" y="1788444"/>
            <a:ext cx="1977242" cy="616808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06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815" y="6089919"/>
            <a:ext cx="4031329" cy="6248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3087"/>
            <a:ext cx="6279424" cy="4823878"/>
          </a:xfrm>
          <a:prstGeom prst="rect">
            <a:avLst/>
          </a:prstGeom>
        </p:spPr>
      </p:pic>
      <p:sp>
        <p:nvSpPr>
          <p:cNvPr id="8" name="直線圖說文字 1 7"/>
          <p:cNvSpPr/>
          <p:nvPr/>
        </p:nvSpPr>
        <p:spPr bwMode="auto">
          <a:xfrm>
            <a:off x="6649888" y="1700808"/>
            <a:ext cx="1656184" cy="574634"/>
          </a:xfrm>
          <a:prstGeom prst="borderCallout1">
            <a:avLst>
              <a:gd name="adj1" fmla="val 16295"/>
              <a:gd name="adj2" fmla="val 89107"/>
              <a:gd name="adj3" fmla="val 66653"/>
              <a:gd name="adj4" fmla="val 63831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选择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题型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0" name="直線圖說文字 1 9"/>
          <p:cNvSpPr/>
          <p:nvPr/>
        </p:nvSpPr>
        <p:spPr bwMode="auto">
          <a:xfrm>
            <a:off x="1675889" y="4272759"/>
            <a:ext cx="3736332" cy="575877"/>
          </a:xfrm>
          <a:prstGeom prst="borderCallout1">
            <a:avLst>
              <a:gd name="adj1" fmla="val 93281"/>
              <a:gd name="adj2" fmla="val 21743"/>
              <a:gd name="adj3" fmla="val 87266"/>
              <a:gd name="adj4" fmla="val 20862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输入此题之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问题叙述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1" name="直線圖說文字 1 10"/>
          <p:cNvSpPr/>
          <p:nvPr/>
        </p:nvSpPr>
        <p:spPr bwMode="auto">
          <a:xfrm>
            <a:off x="4556720" y="5057564"/>
            <a:ext cx="3520308" cy="864096"/>
          </a:xfrm>
          <a:prstGeom prst="borderCallout1">
            <a:avLst>
              <a:gd name="adj1" fmla="val 71809"/>
              <a:gd name="adj2" fmla="val 149"/>
              <a:gd name="adj3" fmla="val 69704"/>
              <a:gd name="adj4" fmla="val 303"/>
            </a:avLst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i="0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老师们可以在题目中附加图片或是音文件</a:t>
            </a:r>
            <a:endParaRPr kumimoji="1" lang="en-US" altLang="zh-TW" sz="2800" i="0" strike="noStrike" cap="none" normalizeH="0" baseline="0" dirty="0" smtClean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52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建立单题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79512" y="1182373"/>
            <a:ext cx="5688632" cy="1093069"/>
          </a:xfrm>
          <a:prstGeom prst="roundRect">
            <a:avLst/>
          </a:prstGeom>
          <a:noFill/>
          <a:ln w="57150">
            <a:solidFill>
              <a:srgbClr val="FBB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179512" y="5445224"/>
            <a:ext cx="3600400" cy="736290"/>
          </a:xfrm>
          <a:prstGeom prst="roundRect">
            <a:avLst/>
          </a:prstGeom>
          <a:noFill/>
          <a:ln w="57150">
            <a:solidFill>
              <a:srgbClr val="FBB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73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70" y="1047742"/>
            <a:ext cx="7151353" cy="482739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259632" y="1465052"/>
            <a:ext cx="3857068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可勾选正解及插入图片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116700" y="4430216"/>
            <a:ext cx="2376264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增加更多选项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5886402" y="5841079"/>
            <a:ext cx="1219756" cy="72008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233928" y="5157192"/>
            <a:ext cx="3389123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设置完毕请点选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储存</a:t>
            </a:r>
            <a:endParaRPr lang="zh-TW" altLang="en-US" sz="2800" b="1" dirty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3188166" y="4331786"/>
            <a:ext cx="1595163" cy="72008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53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选择题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81529" y="5659392"/>
            <a:ext cx="2534287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可让学生选择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填写想法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31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26" y="1080799"/>
            <a:ext cx="6249744" cy="552779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103602" y="3652988"/>
            <a:ext cx="1738592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输入题目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5418145" y="5911041"/>
            <a:ext cx="1584176" cy="68631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364088" y="5157192"/>
            <a:ext cx="3384375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设置完毕请点选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储存</a:t>
            </a:r>
            <a:endParaRPr lang="zh-TW" altLang="en-US" sz="2800" b="1" dirty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54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问答题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115616" y="5777142"/>
            <a:ext cx="2331964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强制学生拍照上传答案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9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直線圖說文字 1 11"/>
          <p:cNvSpPr/>
          <p:nvPr/>
        </p:nvSpPr>
        <p:spPr bwMode="auto">
          <a:xfrm>
            <a:off x="1331640" y="5157192"/>
            <a:ext cx="6336705" cy="1224136"/>
          </a:xfrm>
          <a:prstGeom prst="borderCallout1">
            <a:avLst>
              <a:gd name="adj1" fmla="val 96344"/>
              <a:gd name="adj2" fmla="val 22965"/>
              <a:gd name="adj3" fmla="val 100229"/>
              <a:gd name="adj4" fmla="val 23441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此为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即问即答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播放画面，不用预先出题播放后只会显示</a:t>
            </a:r>
            <a:r>
              <a:rPr kumimoji="1" lang="en-US" altLang="zh-TW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ABCD 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四个选项，方便追踪实时上课状况</a:t>
            </a: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6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55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即问即答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163" y="1752454"/>
            <a:ext cx="4305673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2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91" y="1416966"/>
            <a:ext cx="7656784" cy="405419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427983" y="1621397"/>
            <a:ext cx="2898114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设定报告为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分组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形式</a:t>
            </a:r>
            <a:endParaRPr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56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同侪互评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72378" y="4319220"/>
            <a:ext cx="3332351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分组报告有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组内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组间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互评供您勾选</a:t>
            </a:r>
            <a:endParaRPr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827584" y="3075917"/>
            <a:ext cx="4176464" cy="736290"/>
          </a:xfrm>
          <a:prstGeom prst="roundRect">
            <a:avLst/>
          </a:prstGeom>
          <a:noFill/>
          <a:ln w="57150">
            <a:solidFill>
              <a:srgbClr val="FBB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14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881" y="1289110"/>
            <a:ext cx="5944115" cy="5502117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207062" y="1847456"/>
            <a:ext cx="1584176" cy="50142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4011337" y="1199919"/>
            <a:ext cx="1664401" cy="1232487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001594" y="1378874"/>
            <a:ext cx="2882542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可以设定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分数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文字评论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的开关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7062" y="2524606"/>
            <a:ext cx="2431838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输入评分选项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同侪互评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57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3923928" y="4149080"/>
            <a:ext cx="1584176" cy="50142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874234" y="4399792"/>
            <a:ext cx="3090254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可自行设定各评分项目之分数上限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3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08" y="1124744"/>
            <a:ext cx="2860496" cy="5077380"/>
          </a:xfrm>
          <a:prstGeom prst="rect">
            <a:avLst/>
          </a:prstGeom>
        </p:spPr>
      </p:pic>
      <p:sp>
        <p:nvSpPr>
          <p:cNvPr id="17" name="圓角矩形 16"/>
          <p:cNvSpPr/>
          <p:nvPr/>
        </p:nvSpPr>
        <p:spPr bwMode="auto">
          <a:xfrm>
            <a:off x="4413941" y="5000155"/>
            <a:ext cx="2810925" cy="1126232"/>
          </a:xfrm>
          <a:prstGeom prst="roundRect">
            <a:avLst/>
          </a:prstGeom>
          <a:noFill/>
          <a:ln w="76200" cap="flat" cmpd="sng" algn="ctr">
            <a:solidFill>
              <a:srgbClr val="FBB11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58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同侪互评 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学生画面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10035" y="6263208"/>
            <a:ext cx="2736304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选择被评分对象</a:t>
            </a:r>
            <a:endParaRPr kumimoji="1"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075094" y="6263208"/>
            <a:ext cx="3809274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直接给予报告同学分数</a:t>
            </a:r>
            <a:endParaRPr kumimoji="1"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2688909" cy="477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50" y="1420999"/>
            <a:ext cx="8568350" cy="4705164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2123728" y="4365104"/>
            <a:ext cx="1505524" cy="2160241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709278" y="4749381"/>
            <a:ext cx="468052" cy="39604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339752" y="2177693"/>
            <a:ext cx="4156460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自动计算排名和平均分数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660232" y="4653136"/>
            <a:ext cx="2005880" cy="13849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点选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详细内容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可以查看详细数据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59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互评 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教师画面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37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597"/>
            <a:ext cx="8229600" cy="4824739"/>
          </a:xfrm>
        </p:spPr>
        <p:txBody>
          <a:bodyPr>
            <a:normAutofit lnSpcReduction="10000"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浏览器</a:t>
            </a:r>
            <a:r>
              <a:rPr lang="zh-TW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Google Chrome</a:t>
            </a:r>
          </a:p>
          <a:p>
            <a:endParaRPr lang="en-US" altLang="zh-TW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TW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Win XP  Win 7  Win</a:t>
            </a:r>
            <a:r>
              <a:rPr lang="zh-TW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Win 8.1  OS X</a:t>
            </a:r>
          </a:p>
          <a:p>
            <a:pPr marL="0" indent="0">
              <a:buNone/>
            </a:pPr>
            <a:endParaRPr lang="en-US" altLang="zh-TW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插件</a:t>
            </a:r>
            <a:r>
              <a:rPr lang="zh-TW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Microsoft Office 2007 </a:t>
            </a:r>
            <a:r>
              <a:rPr lang="zh-TW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endParaRPr lang="en-US" altLang="zh-TW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( Mac </a:t>
            </a:r>
            <a:r>
              <a:rPr lang="zh-TW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系列目前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</a:t>
            </a:r>
            <a:r>
              <a:rPr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0" indent="0">
              <a:buNone/>
            </a:pPr>
            <a:r>
              <a:rPr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( Windows7 </a:t>
            </a:r>
            <a:r>
              <a:rPr lang="zh-TW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需要更新至</a:t>
            </a:r>
            <a:r>
              <a:rPr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sp3 )</a:t>
            </a:r>
            <a:endParaRPr lang="en-US" altLang="zh-TW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TW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TW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</a:t>
            </a:r>
            <a:r>
              <a:rPr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4.0</a:t>
            </a:r>
            <a:r>
              <a:rPr lang="zh-TW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版本以上</a:t>
            </a:r>
            <a:endParaRPr lang="en-US" altLang="zh-TW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IOS 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</a:t>
            </a:r>
            <a:r>
              <a:rPr lang="en-US" altLang="zh-TW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6.0 </a:t>
            </a:r>
            <a:r>
              <a:rPr lang="zh-TW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endParaRPr lang="en-US" altLang="zh-TW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TW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TW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TW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667" l="11375" r="89750">
                        <a14:foregroundMark x1="37750" y1="29000" x2="64750" y2="65833"/>
                        <a14:foregroundMark x1="33875" y1="41000" x2="60875" y2="77833"/>
                        <a14:foregroundMark x1="28125" y1="50500" x2="53750" y2="60667"/>
                        <a14:foregroundMark x1="40250" y1="47833" x2="51875" y2="76167"/>
                        <a14:foregroundMark x1="31250" y1="37667" x2="47375" y2="68500"/>
                        <a14:foregroundMark x1="55000" y1="29833" x2="66000" y2="49667"/>
                        <a14:foregroundMark x1="46750" y1="23000" x2="39000" y2="55500"/>
                        <a14:foregroundMark x1="43500" y1="27333" x2="38375" y2="59000"/>
                        <a14:foregroundMark x1="39625" y1="57333" x2="62125" y2="89000"/>
                        <a14:foregroundMark x1="45375" y1="54667" x2="43500" y2="56500"/>
                        <a14:foregroundMark x1="34500" y1="54667" x2="42875" y2="66667"/>
                        <a14:foregroundMark x1="40875" y1="52167" x2="44750" y2="63333"/>
                        <a14:foregroundMark x1="44750" y1="53000" x2="52500" y2="55500"/>
                        <a14:foregroundMark x1="54375" y1="47833" x2="66625" y2="44500"/>
                        <a14:foregroundMark x1="67875" y1="41833" x2="69875" y2="48667"/>
                        <a14:foregroundMark x1="67875" y1="51333" x2="68500" y2="59000"/>
                        <a14:foregroundMark x1="67250" y1="53833" x2="62125" y2="41833"/>
                        <a14:foregroundMark x1="59500" y1="30833" x2="49875" y2="57333"/>
                        <a14:foregroundMark x1="29000" y1="33000" x2="46000" y2="42500"/>
                        <a14:foregroundMark x1="35125" y1="32167" x2="44250" y2="47667"/>
                        <a14:foregroundMark x1="39375" y1="31167" x2="50375" y2="39667"/>
                        <a14:foregroundMark x1="55250" y1="37333" x2="62000" y2="38667"/>
                        <a14:foregroundMark x1="62375" y1="35833" x2="66250" y2="48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73230"/>
            <a:ext cx="1512168" cy="1134126"/>
          </a:xfrm>
          <a:prstGeom prst="rect">
            <a:avLst/>
          </a:prstGeom>
        </p:spPr>
      </p:pic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6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需求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04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61" y="1556792"/>
            <a:ext cx="8928992" cy="414928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467544" y="2852936"/>
            <a:ext cx="1584176" cy="50885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16792" y="5427221"/>
            <a:ext cx="5932661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可以显示作答者，也可以看到所有人的评论以及各项目平均得分与排名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60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互评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观看个人成绩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882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6" y="1066644"/>
            <a:ext cx="5514953" cy="5746732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3203848" y="4782977"/>
            <a:ext cx="1470000" cy="57606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004159" y="4835821"/>
            <a:ext cx="2751738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于此可上传详解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843808" y="5571237"/>
            <a:ext cx="4752528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可设定题目随机排序，每个学生拿到的题目顺序会不同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61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建立多题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出题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圓角矩形 12"/>
          <p:cNvSpPr/>
          <p:nvPr/>
        </p:nvSpPr>
        <p:spPr bwMode="auto">
          <a:xfrm>
            <a:off x="395537" y="1133931"/>
            <a:ext cx="4999012" cy="777829"/>
          </a:xfrm>
          <a:prstGeom prst="roundRect">
            <a:avLst/>
          </a:prstGeom>
          <a:noFill/>
          <a:ln w="76200" cap="flat" cmpd="sng" algn="ctr">
            <a:solidFill>
              <a:srgbClr val="FBB11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724129" y="1409717"/>
            <a:ext cx="2375895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选择是否配分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94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23" y="5123762"/>
            <a:ext cx="4693090" cy="145262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5" y="1358319"/>
            <a:ext cx="5547841" cy="3322608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2051720" y="1321862"/>
            <a:ext cx="936104" cy="57982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306755" y="2117129"/>
            <a:ext cx="2502226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测验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可以配分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611829" y="1396912"/>
            <a:ext cx="1387118" cy="57606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140364" y="2226618"/>
            <a:ext cx="2824124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可以将题目缩小或是删除小题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62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题组问题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测验题目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出题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1370541" y="5346018"/>
            <a:ext cx="4048568" cy="1008112"/>
          </a:xfrm>
          <a:prstGeom prst="roundRect">
            <a:avLst/>
          </a:prstGeom>
          <a:noFill/>
          <a:ln w="57150">
            <a:solidFill>
              <a:srgbClr val="FBB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050200" y="4897002"/>
            <a:ext cx="4093800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新增更多题目，或从其他课程文件夹汇入题目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55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06" y="1374025"/>
            <a:ext cx="8836959" cy="3631119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 bwMode="auto">
          <a:xfrm>
            <a:off x="7889586" y="1395235"/>
            <a:ext cx="1115616" cy="452104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直線圖說文字 1 8"/>
          <p:cNvSpPr/>
          <p:nvPr/>
        </p:nvSpPr>
        <p:spPr bwMode="auto">
          <a:xfrm>
            <a:off x="7020272" y="2001604"/>
            <a:ext cx="1727594" cy="530680"/>
          </a:xfrm>
          <a:prstGeom prst="borderCallout1">
            <a:avLst>
              <a:gd name="adj1" fmla="val 28204"/>
              <a:gd name="adj2" fmla="val 31009"/>
              <a:gd name="adj3" fmla="val -49623"/>
              <a:gd name="adj4" fmla="val 64125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更新按钮</a:t>
            </a:r>
          </a:p>
        </p:txBody>
      </p:sp>
      <p:sp>
        <p:nvSpPr>
          <p:cNvPr id="11" name="直線圖說文字 1 10"/>
          <p:cNvSpPr/>
          <p:nvPr/>
        </p:nvSpPr>
        <p:spPr bwMode="auto">
          <a:xfrm>
            <a:off x="3491880" y="5499625"/>
            <a:ext cx="1763689" cy="881703"/>
          </a:xfrm>
          <a:prstGeom prst="borderCallout1">
            <a:avLst>
              <a:gd name="adj1" fmla="val 32990"/>
              <a:gd name="adj2" fmla="val 134"/>
              <a:gd name="adj3" fmla="val 36604"/>
              <a:gd name="adj4" fmla="val 513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统计资料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一目了然</a:t>
            </a: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0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63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题组问题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测验题目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统计资料</a:t>
            </a: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52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5" y="1538318"/>
            <a:ext cx="9063775" cy="4964282"/>
          </a:xfrm>
          <a:prstGeom prst="rect">
            <a:avLst/>
          </a:prstGeom>
        </p:spPr>
      </p:pic>
      <p:sp>
        <p:nvSpPr>
          <p:cNvPr id="8" name="直線圖說文字 1 7"/>
          <p:cNvSpPr/>
          <p:nvPr/>
        </p:nvSpPr>
        <p:spPr bwMode="auto">
          <a:xfrm>
            <a:off x="5271210" y="2492896"/>
            <a:ext cx="3132981" cy="619041"/>
          </a:xfrm>
          <a:prstGeom prst="borderCallout1">
            <a:avLst>
              <a:gd name="adj1" fmla="val 15725"/>
              <a:gd name="adj2" fmla="val 90725"/>
              <a:gd name="adj3" fmla="val -65591"/>
              <a:gd name="adj4" fmla="val 81927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全班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答题平均分数</a:t>
            </a:r>
            <a:endParaRPr kumimoji="1" lang="zh-TW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6823686" y="1556792"/>
            <a:ext cx="2123728" cy="452104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64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题组问题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测验题目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统计资料</a:t>
            </a: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25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0" y="1772816"/>
            <a:ext cx="9055231" cy="3392523"/>
          </a:xfrm>
          <a:prstGeom prst="rect">
            <a:avLst/>
          </a:prstGeom>
        </p:spPr>
      </p:pic>
      <p:sp>
        <p:nvSpPr>
          <p:cNvPr id="8" name="直線圖說文字 1 7"/>
          <p:cNvSpPr/>
          <p:nvPr/>
        </p:nvSpPr>
        <p:spPr bwMode="auto">
          <a:xfrm>
            <a:off x="4563862" y="2809161"/>
            <a:ext cx="3744416" cy="951645"/>
          </a:xfrm>
          <a:prstGeom prst="borderCallout1">
            <a:avLst>
              <a:gd name="adj1" fmla="val 15641"/>
              <a:gd name="adj2" fmla="val 62843"/>
              <a:gd name="adj3" fmla="val -60794"/>
              <a:gd name="adj4" fmla="val 84037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点选批改分数，可一次批改全班问答题答案</a:t>
            </a: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0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65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测验题目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批改分数</a:t>
            </a: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7551035" y="1772816"/>
            <a:ext cx="1510073" cy="57606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89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55" y="1318170"/>
            <a:ext cx="8468133" cy="5351219"/>
          </a:xfrm>
          <a:prstGeom prst="rect">
            <a:avLst/>
          </a:prstGeom>
        </p:spPr>
      </p:pic>
      <p:sp>
        <p:nvSpPr>
          <p:cNvPr id="18" name="直線圖說文字 1 17"/>
          <p:cNvSpPr/>
          <p:nvPr/>
        </p:nvSpPr>
        <p:spPr bwMode="auto">
          <a:xfrm>
            <a:off x="3707904" y="5950479"/>
            <a:ext cx="2592288" cy="938992"/>
          </a:xfrm>
          <a:prstGeom prst="borderCallout1">
            <a:avLst>
              <a:gd name="adj1" fmla="val 17814"/>
              <a:gd name="adj2" fmla="val 87829"/>
              <a:gd name="adj3" fmla="val 1621"/>
              <a:gd name="adj4" fmla="val 141609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依据学生实际回答内容评分</a:t>
            </a:r>
          </a:p>
        </p:txBody>
      </p:sp>
      <p:sp>
        <p:nvSpPr>
          <p:cNvPr id="14" name="直線圖說文字 1 13"/>
          <p:cNvSpPr/>
          <p:nvPr/>
        </p:nvSpPr>
        <p:spPr bwMode="auto">
          <a:xfrm>
            <a:off x="3275856" y="2126143"/>
            <a:ext cx="2465349" cy="1662897"/>
          </a:xfrm>
          <a:prstGeom prst="borderCallout1">
            <a:avLst>
              <a:gd name="adj1" fmla="val 28743"/>
              <a:gd name="adj2" fmla="val 91118"/>
              <a:gd name="adj3" fmla="val -12633"/>
              <a:gd name="adj4" fmla="val 112650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点选可以切换至个别批改模式，观看个人详细作答状况</a:t>
            </a:r>
            <a:endParaRPr kumimoji="1" lang="zh-TW" altLang="en-US" sz="28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0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66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测验题目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批改分数</a:t>
            </a: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7380311" y="5877272"/>
            <a:ext cx="1592659" cy="867200"/>
          </a:xfrm>
          <a:prstGeom prst="roundRect">
            <a:avLst/>
          </a:prstGeom>
          <a:noFill/>
          <a:ln w="57150">
            <a:solidFill>
              <a:srgbClr val="FBB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508104" y="1318170"/>
            <a:ext cx="3606998" cy="608261"/>
          </a:xfrm>
          <a:prstGeom prst="roundRect">
            <a:avLst/>
          </a:prstGeom>
          <a:noFill/>
          <a:ln w="57150">
            <a:solidFill>
              <a:srgbClr val="FBB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81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5"/>
          <p:cNvSpPr txBox="1"/>
          <p:nvPr/>
        </p:nvSpPr>
        <p:spPr>
          <a:xfrm>
            <a:off x="4572000" y="3064991"/>
            <a:ext cx="446449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0000"/>
              </a:lnSpc>
              <a:buFont typeface="Arial"/>
              <a:buChar char="•"/>
            </a:pPr>
            <a:r>
              <a:rPr lang="zh-TW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课前准备</a:t>
            </a:r>
            <a:r>
              <a:rPr lang="en-US" altLang="zh-TW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-</a:t>
            </a:r>
          </a:p>
          <a:p>
            <a:pPr>
              <a:lnSpc>
                <a:spcPct val="120000"/>
              </a:lnSpc>
            </a:pPr>
            <a:r>
              <a:rPr lang="en-US" altLang="zh-TW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     </a:t>
            </a:r>
            <a:r>
              <a:rPr lang="zh-TW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            课程公告</a:t>
            </a:r>
            <a:endParaRPr lang="zh-TW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45167" y="323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7"/>
          <p:cNvSpPr/>
          <p:nvPr/>
        </p:nvSpPr>
        <p:spPr bwMode="auto">
          <a:xfrm>
            <a:off x="1403648" y="2060848"/>
            <a:ext cx="2808312" cy="2808312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0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A5</a:t>
            </a:r>
            <a:endParaRPr kumimoji="1" lang="en-US" sz="100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  <p:sp>
        <p:nvSpPr>
          <p:cNvPr id="6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67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713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399"/>
            <a:ext cx="8599089" cy="4710932"/>
          </a:xfrm>
          <a:prstGeom prst="rect">
            <a:avLst/>
          </a:prstGeom>
        </p:spPr>
      </p:pic>
      <p:sp>
        <p:nvSpPr>
          <p:cNvPr id="8" name="直線圖說文字 1 7"/>
          <p:cNvSpPr/>
          <p:nvPr/>
        </p:nvSpPr>
        <p:spPr bwMode="auto">
          <a:xfrm>
            <a:off x="5508104" y="3429000"/>
            <a:ext cx="2592288" cy="951645"/>
          </a:xfrm>
          <a:prstGeom prst="borderCallout1">
            <a:avLst>
              <a:gd name="adj1" fmla="val 15641"/>
              <a:gd name="adj2" fmla="val 62843"/>
              <a:gd name="adj3" fmla="val -57940"/>
              <a:gd name="adj4" fmla="val 84037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课程公告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切换至公告区</a:t>
            </a: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0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68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7089016" y="2105808"/>
            <a:ext cx="1510073" cy="79208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课程公告</a:t>
            </a: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7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61" y="1600200"/>
            <a:ext cx="8436071" cy="4343776"/>
          </a:xfrm>
          <a:prstGeom prst="rect">
            <a:avLst/>
          </a:prstGeom>
        </p:spPr>
      </p:pic>
      <p:sp>
        <p:nvSpPr>
          <p:cNvPr id="8" name="直線圖說文字 1 7"/>
          <p:cNvSpPr/>
          <p:nvPr/>
        </p:nvSpPr>
        <p:spPr bwMode="auto">
          <a:xfrm>
            <a:off x="3707904" y="4869284"/>
            <a:ext cx="3744416" cy="1007988"/>
          </a:xfrm>
          <a:prstGeom prst="borderCallout1">
            <a:avLst>
              <a:gd name="adj1" fmla="val 15641"/>
              <a:gd name="adj2" fmla="val 62843"/>
              <a:gd name="adj3" fmla="val 42903"/>
              <a:gd name="adj4" fmla="val 74258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可于此检查所有发布的公告，以及新增公告</a:t>
            </a: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0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69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7740352" y="3033947"/>
            <a:ext cx="1369952" cy="79208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课程资讯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课程公告</a:t>
            </a: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30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372210" y="3356992"/>
            <a:ext cx="3664286" cy="12003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网址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cty.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zuvio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.com.cn</a:t>
            </a:r>
          </a:p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账号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：信箱</a:t>
            </a:r>
            <a:endParaRPr lang="en-US" altLang="zh-TW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密码</a:t>
            </a:r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123(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默认</a:t>
            </a:r>
            <a:r>
              <a:rPr lang="en-US" altLang="zh-TW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TW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向右箭號 2"/>
          <p:cNvSpPr/>
          <p:nvPr/>
        </p:nvSpPr>
        <p:spPr>
          <a:xfrm>
            <a:off x="4580086" y="3717032"/>
            <a:ext cx="756283" cy="477857"/>
          </a:xfrm>
          <a:prstGeom prst="rightArrow">
            <a:avLst/>
          </a:prstGeom>
          <a:solidFill>
            <a:srgbClr val="FBB11D"/>
          </a:solidFill>
          <a:ln>
            <a:solidFill>
              <a:srgbClr val="FBB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7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账号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77" y="980728"/>
            <a:ext cx="4023709" cy="52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41" y="1852074"/>
            <a:ext cx="7262489" cy="4964480"/>
          </a:xfrm>
          <a:prstGeom prst="rect">
            <a:avLst/>
          </a:prstGeom>
        </p:spPr>
      </p:pic>
      <p:sp>
        <p:nvSpPr>
          <p:cNvPr id="8" name="直線圖說文字 1 7"/>
          <p:cNvSpPr/>
          <p:nvPr/>
        </p:nvSpPr>
        <p:spPr bwMode="auto">
          <a:xfrm>
            <a:off x="3950826" y="4092978"/>
            <a:ext cx="3744416" cy="1007988"/>
          </a:xfrm>
          <a:prstGeom prst="borderCallout1">
            <a:avLst>
              <a:gd name="adj1" fmla="val 15641"/>
              <a:gd name="adj2" fmla="val 62843"/>
              <a:gd name="adj3" fmla="val 42903"/>
              <a:gd name="adj4" fmla="val 74258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输入您的公告内容，也可附加档案供学生下载，</a:t>
            </a: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0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70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2064787" y="5157192"/>
            <a:ext cx="1369952" cy="79208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课程资讯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课程公告</a:t>
            </a: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00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5"/>
          <p:cNvSpPr txBox="1"/>
          <p:nvPr/>
        </p:nvSpPr>
        <p:spPr>
          <a:xfrm>
            <a:off x="4355976" y="2852936"/>
            <a:ext cx="4752528" cy="18466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zh-TW" altLang="en-US" sz="3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课中互动</a:t>
            </a:r>
            <a:r>
              <a:rPr lang="en-US" altLang="zh-TW" sz="3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zh-TW" sz="3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                 </a:t>
            </a:r>
            <a:r>
              <a:rPr lang="zh-TW" altLang="en-US" sz="3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播放题目</a:t>
            </a:r>
            <a:endParaRPr lang="en-US" altLang="zh-TW" sz="3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45168" y="3238500"/>
            <a:ext cx="18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7"/>
          <p:cNvSpPr/>
          <p:nvPr/>
        </p:nvSpPr>
        <p:spPr bwMode="auto">
          <a:xfrm>
            <a:off x="1403647" y="2060848"/>
            <a:ext cx="2860847" cy="2808312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BB11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00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B1</a:t>
            </a: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8306071" y="6381328"/>
            <a:ext cx="670733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71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4241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25" y="1931210"/>
            <a:ext cx="8974375" cy="1514733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93482" y="1624277"/>
            <a:ext cx="1008112" cy="2063203"/>
          </a:xfrm>
          <a:prstGeom prst="roundRect">
            <a:avLst/>
          </a:prstGeom>
          <a:noFill/>
          <a:ln w="57150">
            <a:solidFill>
              <a:srgbClr val="FBB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83968" y="1568685"/>
            <a:ext cx="4438334" cy="1815882"/>
          </a:xfrm>
          <a:prstGeom prst="rect">
            <a:avLst/>
          </a:prstGeom>
          <a:solidFill>
            <a:srgbClr val="FBB11D"/>
          </a:solidFill>
          <a:ln>
            <a:solidFill>
              <a:srgbClr val="FBB11D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按下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，可以设定倒数计时时间，开始后学生端就可以回答 </a:t>
            </a: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排程播放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则可设定未来时间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72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播放题目</a:t>
            </a: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3498407"/>
            <a:ext cx="4572396" cy="33759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93" y="3632824"/>
            <a:ext cx="4046571" cy="31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16" y="1775442"/>
            <a:ext cx="8865140" cy="3265824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6300192" y="1827065"/>
            <a:ext cx="2923754" cy="1512168"/>
          </a:xfrm>
          <a:prstGeom prst="roundRect">
            <a:avLst/>
          </a:prstGeom>
          <a:noFill/>
          <a:ln w="57150">
            <a:solidFill>
              <a:srgbClr val="FBB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907704" y="4564213"/>
            <a:ext cx="4680520" cy="954107"/>
          </a:xfrm>
          <a:prstGeom prst="rect">
            <a:avLst/>
          </a:prstGeom>
          <a:solidFill>
            <a:srgbClr val="FFC000"/>
          </a:solidFill>
          <a:ln>
            <a:solidFill>
              <a:srgbClr val="FBB11D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显示播放中的题目，可以点选进入问题，或是停止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播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放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73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题目快捷状态 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播放中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18247" y="3861048"/>
            <a:ext cx="936104" cy="1080120"/>
          </a:xfrm>
          <a:prstGeom prst="roundRect">
            <a:avLst/>
          </a:prstGeom>
          <a:noFill/>
          <a:ln w="57150">
            <a:solidFill>
              <a:srgbClr val="FBB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47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4" y="2640557"/>
            <a:ext cx="9042176" cy="1677075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8083604" y="2640557"/>
            <a:ext cx="1066075" cy="1772394"/>
          </a:xfrm>
          <a:prstGeom prst="roundRect">
            <a:avLst/>
          </a:prstGeom>
          <a:noFill/>
          <a:ln w="57150">
            <a:solidFill>
              <a:srgbClr val="FBB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線接點 8"/>
          <p:cNvCxnSpPr/>
          <p:nvPr/>
        </p:nvCxnSpPr>
        <p:spPr>
          <a:xfrm flipH="1">
            <a:off x="7953000" y="4412951"/>
            <a:ext cx="456226" cy="621650"/>
          </a:xfrm>
          <a:prstGeom prst="line">
            <a:avLst/>
          </a:prstGeom>
          <a:ln w="57150">
            <a:solidFill>
              <a:srgbClr val="FBB1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237995" y="4886862"/>
            <a:ext cx="3960440" cy="523220"/>
          </a:xfrm>
          <a:prstGeom prst="rect">
            <a:avLst/>
          </a:prstGeom>
          <a:solidFill>
            <a:srgbClr val="FFC000"/>
          </a:solidFill>
          <a:ln>
            <a:solidFill>
              <a:srgbClr val="FBB11D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编辑、删除题目等功能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816262" y="1932728"/>
            <a:ext cx="2376264" cy="1384995"/>
          </a:xfrm>
          <a:prstGeom prst="rect">
            <a:avLst/>
          </a:prstGeom>
          <a:solidFill>
            <a:srgbClr val="FFC000"/>
          </a:solidFill>
          <a:ln>
            <a:solidFill>
              <a:srgbClr val="FBB11D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点选题目即可进入检讨页面，可于此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投影片編號版面配置區 2"/>
          <p:cNvSpPr txBox="1">
            <a:spLocks/>
          </p:cNvSpPr>
          <p:nvPr/>
        </p:nvSpPr>
        <p:spPr>
          <a:xfrm>
            <a:off x="8234410" y="5604071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74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进入题目</a:t>
            </a: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70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83" y="2204864"/>
            <a:ext cx="8925369" cy="3865565"/>
          </a:xfrm>
          <a:prstGeom prst="rect">
            <a:avLst/>
          </a:prstGeom>
        </p:spPr>
      </p:pic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75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功能列表</a:t>
            </a: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195736" y="5593112"/>
            <a:ext cx="5317528" cy="954107"/>
          </a:xfrm>
          <a:prstGeom prst="rect">
            <a:avLst/>
          </a:prstGeom>
          <a:solidFill>
            <a:srgbClr val="FFC000"/>
          </a:solidFill>
          <a:ln>
            <a:solidFill>
              <a:srgbClr val="FBB11D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播放题目后，可于画面内看到各式功能与下拉式选单供您使用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107504" y="3573016"/>
            <a:ext cx="8856984" cy="504056"/>
          </a:xfrm>
          <a:prstGeom prst="roundRect">
            <a:avLst/>
          </a:prstGeom>
          <a:noFill/>
          <a:ln w="57150">
            <a:solidFill>
              <a:srgbClr val="FBB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11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688" y="1590487"/>
            <a:ext cx="3462975" cy="521153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51520" y="3861048"/>
            <a:ext cx="2952328" cy="1384995"/>
          </a:xfrm>
          <a:prstGeom prst="rect">
            <a:avLst/>
          </a:prstGeom>
          <a:solidFill>
            <a:srgbClr val="FFC000"/>
          </a:solidFill>
          <a:ln>
            <a:solidFill>
              <a:srgbClr val="FBB11D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勾选您常用的功能后，按下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，即设置完成</a:t>
            </a:r>
            <a:endParaRPr lang="en-US" altLang="zh-TW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76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自定义功能列表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6156176" y="5877272"/>
            <a:ext cx="1584176" cy="616183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57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7696"/>
            <a:ext cx="9180512" cy="244813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491880" y="5015034"/>
            <a:ext cx="4691861" cy="1384995"/>
          </a:xfrm>
          <a:prstGeom prst="rect">
            <a:avLst/>
          </a:prstGeom>
          <a:solidFill>
            <a:srgbClr val="FFC000"/>
          </a:solidFill>
          <a:ln>
            <a:solidFill>
              <a:srgbClr val="FBB11D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以后老师出的任何题目，都会显示您自定义的快捷功能列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77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自定义功能列表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107504" y="2490717"/>
            <a:ext cx="4659709" cy="565697"/>
          </a:xfrm>
          <a:prstGeom prst="roundRect">
            <a:avLst/>
          </a:prstGeom>
          <a:noFill/>
          <a:ln w="57150">
            <a:solidFill>
              <a:srgbClr val="FBB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72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1" y="1500101"/>
            <a:ext cx="8585477" cy="4912277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 bwMode="auto">
          <a:xfrm>
            <a:off x="251520" y="2636912"/>
            <a:ext cx="8435280" cy="1152128"/>
          </a:xfrm>
          <a:prstGeom prst="roundRect">
            <a:avLst/>
          </a:prstGeom>
          <a:noFill/>
          <a:ln w="57150" cap="flat" cmpd="sng" algn="ctr">
            <a:solidFill>
              <a:srgbClr val="FBB11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smtClean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067944" y="4343427"/>
            <a:ext cx="2592288" cy="954107"/>
          </a:xfrm>
          <a:prstGeom prst="rect">
            <a:avLst/>
          </a:prstGeom>
          <a:solidFill>
            <a:srgbClr val="FFC000"/>
          </a:solidFill>
          <a:ln>
            <a:solidFill>
              <a:srgbClr val="FBB11D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显示全班同学的作答状况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78</a:t>
            </a:fld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显示信息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全班名单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726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50" y="1140241"/>
            <a:ext cx="8710830" cy="507868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268691" y="2492896"/>
            <a:ext cx="4552549" cy="954107"/>
          </a:xfrm>
          <a:prstGeom prst="rect">
            <a:avLst/>
          </a:prstGeom>
          <a:solidFill>
            <a:srgbClr val="FFC000"/>
          </a:solidFill>
          <a:ln>
            <a:solidFill>
              <a:srgbClr val="FBB11D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点选</a:t>
            </a: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票数统计</a:t>
            </a:r>
            <a:endParaRPr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选项票数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作答比例</a:t>
            </a:r>
            <a:endParaRPr lang="zh-TW" altLang="en-US" sz="2800" b="1" dirty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圓角矩形 9"/>
          <p:cNvSpPr/>
          <p:nvPr/>
        </p:nvSpPr>
        <p:spPr bwMode="auto">
          <a:xfrm>
            <a:off x="7158439" y="4509120"/>
            <a:ext cx="1152128" cy="325790"/>
          </a:xfrm>
          <a:prstGeom prst="roundRect">
            <a:avLst/>
          </a:prstGeom>
          <a:noFill/>
          <a:ln w="57150" cap="flat" cmpd="sng" algn="ctr">
            <a:solidFill>
              <a:srgbClr val="FBB11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圓角矩形 11"/>
          <p:cNvSpPr/>
          <p:nvPr/>
        </p:nvSpPr>
        <p:spPr bwMode="auto">
          <a:xfrm>
            <a:off x="7158439" y="3809398"/>
            <a:ext cx="1152128" cy="309984"/>
          </a:xfrm>
          <a:prstGeom prst="roundRect">
            <a:avLst/>
          </a:prstGeom>
          <a:noFill/>
          <a:ln w="57150" cap="flat" cmpd="sng" algn="ctr">
            <a:solidFill>
              <a:srgbClr val="FBB11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79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显示信息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票数统计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415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96" y="1746441"/>
            <a:ext cx="8180292" cy="4602879"/>
          </a:xfrm>
          <a:prstGeom prst="rect">
            <a:avLst/>
          </a:prstGeom>
        </p:spPr>
      </p:pic>
      <p:sp>
        <p:nvSpPr>
          <p:cNvPr id="4" name="直線圖說文字 1 3"/>
          <p:cNvSpPr/>
          <p:nvPr/>
        </p:nvSpPr>
        <p:spPr bwMode="auto">
          <a:xfrm>
            <a:off x="4572000" y="2636911"/>
            <a:ext cx="1656184" cy="504056"/>
          </a:xfrm>
          <a:prstGeom prst="borderCallout1">
            <a:avLst>
              <a:gd name="adj1" fmla="val 32990"/>
              <a:gd name="adj2" fmla="val 134"/>
              <a:gd name="adj3" fmla="val 69965"/>
              <a:gd name="adj4" fmla="val 78681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开新课</a:t>
            </a:r>
            <a:r>
              <a:rPr kumimoji="1" lang="zh-TW" altLang="en-US" sz="2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程</a:t>
            </a: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8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开新课程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6435486" y="3140968"/>
            <a:ext cx="2016224" cy="206030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線接點 9"/>
          <p:cNvCxnSpPr>
            <a:stCxn id="4" idx="0"/>
          </p:cNvCxnSpPr>
          <p:nvPr/>
        </p:nvCxnSpPr>
        <p:spPr>
          <a:xfrm>
            <a:off x="6228184" y="2888939"/>
            <a:ext cx="432048" cy="57690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45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" y="1490917"/>
            <a:ext cx="9144000" cy="513693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082951" y="5643245"/>
            <a:ext cx="3881537" cy="954107"/>
          </a:xfrm>
          <a:prstGeom prst="rect">
            <a:avLst/>
          </a:prstGeom>
          <a:solidFill>
            <a:srgbClr val="FFC000"/>
          </a:solidFill>
          <a:ln>
            <a:solidFill>
              <a:srgbClr val="FBB11D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点选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作答人名</a:t>
            </a:r>
            <a:endParaRPr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显示各选项作答者姓名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80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0" name="圓角矩形 9"/>
          <p:cNvSpPr/>
          <p:nvPr/>
        </p:nvSpPr>
        <p:spPr bwMode="auto">
          <a:xfrm>
            <a:off x="3347864" y="5387181"/>
            <a:ext cx="921355" cy="994147"/>
          </a:xfrm>
          <a:prstGeom prst="roundRect">
            <a:avLst/>
          </a:prstGeom>
          <a:noFill/>
          <a:ln w="57150" cap="flat" cmpd="sng" algn="ctr">
            <a:solidFill>
              <a:srgbClr val="FBB11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3445024" y="4814871"/>
            <a:ext cx="1152128" cy="325790"/>
          </a:xfrm>
          <a:prstGeom prst="roundRect">
            <a:avLst/>
          </a:prstGeom>
          <a:noFill/>
          <a:ln w="57150" cap="flat" cmpd="sng" algn="ctr">
            <a:solidFill>
              <a:srgbClr val="FBB11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显示信息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作答人名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27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903877"/>
            <a:ext cx="7247248" cy="310922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735665" y="5536053"/>
            <a:ext cx="2880320" cy="954107"/>
          </a:xfrm>
          <a:prstGeom prst="rect">
            <a:avLst/>
          </a:prstGeom>
          <a:solidFill>
            <a:srgbClr val="FFC000"/>
          </a:solidFill>
          <a:ln>
            <a:solidFill>
              <a:srgbClr val="FBB11D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点选</a:t>
            </a: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正确答案</a:t>
            </a:r>
            <a:endParaRPr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正确解答会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变色</a:t>
            </a:r>
            <a:endParaRPr lang="zh-TW" altLang="en-US" sz="2800" b="1" dirty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810544" y="4354635"/>
            <a:ext cx="6012160" cy="936104"/>
          </a:xfrm>
          <a:prstGeom prst="roundRect">
            <a:avLst/>
          </a:prstGeom>
          <a:noFill/>
          <a:ln w="57150">
            <a:solidFill>
              <a:srgbClr val="FBB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7441976" y="6300846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81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显示信息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正确答案</a:t>
            </a:r>
            <a:endParaRPr lang="zh-TW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" y="1534291"/>
            <a:ext cx="8651304" cy="7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40" y="4993833"/>
            <a:ext cx="2743438" cy="14860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33" y="1361193"/>
            <a:ext cx="4031329" cy="311685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700133" y="1796234"/>
            <a:ext cx="4264975" cy="224676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有两种方式可以使用计时功能：</a:t>
            </a:r>
            <a:endParaRPr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在播放题目时，设置时</a:t>
            </a: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间后按下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，就会开</a:t>
            </a:r>
            <a:endParaRPr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始倒数</a:t>
            </a:r>
            <a:endParaRPr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410934" y="2349681"/>
            <a:ext cx="2322258" cy="569937"/>
          </a:xfrm>
          <a:prstGeom prst="roundRect">
            <a:avLst/>
          </a:prstGeom>
          <a:noFill/>
          <a:ln w="57150">
            <a:solidFill>
              <a:srgbClr val="FBB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806611" y="5145437"/>
            <a:ext cx="2594897" cy="448743"/>
          </a:xfrm>
          <a:prstGeom prst="roundRect">
            <a:avLst/>
          </a:prstGeom>
          <a:noFill/>
          <a:ln w="57150">
            <a:solidFill>
              <a:srgbClr val="FBB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4007221" y="2488375"/>
            <a:ext cx="572865" cy="292552"/>
          </a:xfrm>
          <a:prstGeom prst="rightArrow">
            <a:avLst/>
          </a:prstGeom>
          <a:solidFill>
            <a:srgbClr val="FFC000"/>
          </a:solidFill>
          <a:ln>
            <a:solidFill>
              <a:srgbClr val="FBB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3977053" y="5594181"/>
            <a:ext cx="572865" cy="285335"/>
          </a:xfrm>
          <a:prstGeom prst="rightArrow">
            <a:avLst/>
          </a:prstGeom>
          <a:solidFill>
            <a:srgbClr val="FFC000"/>
          </a:solidFill>
          <a:ln>
            <a:solidFill>
              <a:srgbClr val="FBB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723258" y="4761853"/>
            <a:ext cx="3582814" cy="1384995"/>
          </a:xfrm>
          <a:prstGeom prst="rect">
            <a:avLst/>
          </a:prstGeom>
          <a:solidFill>
            <a:srgbClr val="FFC000"/>
          </a:solidFill>
          <a:ln>
            <a:solidFill>
              <a:srgbClr val="FBB11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进入题目后，右上角点选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，即可设定时间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82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计时功能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41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2" y="2492896"/>
            <a:ext cx="9351669" cy="126609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55576" y="3938261"/>
            <a:ext cx="3528392" cy="13849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点选</a:t>
            </a: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开放修改答案</a:t>
            </a:r>
            <a:r>
              <a:rPr lang="zh-TW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TW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同学们可重复作答</a:t>
            </a:r>
            <a:endParaRPr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（旧答案会被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圓角矩形 7"/>
          <p:cNvSpPr/>
          <p:nvPr/>
        </p:nvSpPr>
        <p:spPr>
          <a:xfrm flipV="1">
            <a:off x="3707904" y="2619816"/>
            <a:ext cx="2376265" cy="72008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83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答案管理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开放修改答案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05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247" y="1340769"/>
            <a:ext cx="5643076" cy="54006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030140" y="5085183"/>
            <a:ext cx="5544616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点选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随机抽点</a:t>
            </a:r>
            <a:endParaRPr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设定人数后，按下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开始抽点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即可</a:t>
            </a:r>
            <a:endParaRPr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84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随机抽点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圓角矩形 10"/>
          <p:cNvSpPr/>
          <p:nvPr/>
        </p:nvSpPr>
        <p:spPr>
          <a:xfrm flipV="1">
            <a:off x="2915816" y="1988840"/>
            <a:ext cx="4096895" cy="72008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3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21" y="1412776"/>
            <a:ext cx="8070767" cy="508458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602069" y="5462070"/>
            <a:ext cx="4846116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若为选择题，可以点选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骰子</a:t>
            </a:r>
            <a:endParaRPr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抽选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选择该选项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的同学</a:t>
            </a:r>
            <a:endParaRPr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85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随机抽点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8484819" y="3429000"/>
            <a:ext cx="423962" cy="43204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23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90" y="1692587"/>
            <a:ext cx="8405588" cy="800169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 bwMode="auto">
          <a:xfrm>
            <a:off x="7055671" y="1394250"/>
            <a:ext cx="1958874" cy="98813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06629" y="3445768"/>
            <a:ext cx="3877046" cy="18158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点选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汇出结果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，可将此题目的学生回答结果导出成窗体，教师可再整理成所需的表单</a:t>
            </a:r>
            <a:endParaRPr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86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汇出结果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294" y="2567489"/>
            <a:ext cx="4138019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5"/>
          <p:cNvSpPr txBox="1"/>
          <p:nvPr/>
        </p:nvSpPr>
        <p:spPr>
          <a:xfrm>
            <a:off x="4499992" y="2852936"/>
            <a:ext cx="4644008" cy="18466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zh-TW" altLang="en-US" sz="3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课中互动</a:t>
            </a:r>
            <a:r>
              <a:rPr lang="en-US" altLang="zh-TW" sz="3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zh-TW" sz="3800" b="1" dirty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 </a:t>
            </a:r>
            <a:r>
              <a:rPr lang="en-US" altLang="zh-TW" sz="3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                </a:t>
            </a:r>
            <a:r>
              <a:rPr lang="zh-TW" altLang="en-US" sz="3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学生</a:t>
            </a:r>
            <a:r>
              <a:rPr lang="zh-CN" altLang="en-US" sz="3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反</a:t>
            </a:r>
            <a:r>
              <a:rPr lang="zh-TW" altLang="en-US" sz="3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馈</a:t>
            </a:r>
            <a:endParaRPr lang="en-US" altLang="zh-TW" sz="3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45167" y="323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7"/>
          <p:cNvSpPr/>
          <p:nvPr/>
        </p:nvSpPr>
        <p:spPr bwMode="auto">
          <a:xfrm>
            <a:off x="1403648" y="2060848"/>
            <a:ext cx="2808312" cy="2808312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0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B2</a:t>
            </a:r>
            <a:endParaRPr kumimoji="1" lang="en-US" sz="100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87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94528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14" y="1362594"/>
            <a:ext cx="2792907" cy="49574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14934"/>
            <a:ext cx="2797968" cy="49663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6" y="1395789"/>
            <a:ext cx="2755506" cy="4891023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 bwMode="auto">
          <a:xfrm>
            <a:off x="1661732" y="4581128"/>
            <a:ext cx="1316075" cy="1224136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754644" y="2721472"/>
            <a:ext cx="2304256" cy="224676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请学生点选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馈</a:t>
            </a: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可以发送贴图给老师，或直接提问。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88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反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馈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91730" y="4797152"/>
            <a:ext cx="2193256" cy="792088"/>
          </a:xfrm>
          <a:prstGeom prst="rect">
            <a:avLst/>
          </a:prstGeom>
          <a:noFill/>
          <a:ln w="57150">
            <a:solidFill>
              <a:srgbClr val="FBB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95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4" y="1800536"/>
            <a:ext cx="9064736" cy="265594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594235" y="4509120"/>
            <a:ext cx="3528392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反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馈讨论，可以观看每天的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反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馈单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1397086" y="1692482"/>
            <a:ext cx="870658" cy="800413"/>
          </a:xfrm>
          <a:prstGeom prst="ellipse">
            <a:avLst/>
          </a:prstGeom>
          <a:noFill/>
          <a:ln w="57150" cmpd="sng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210414" y="3032737"/>
            <a:ext cx="2025949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可关闭功能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89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反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馈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1115616" y="2878920"/>
            <a:ext cx="870658" cy="800413"/>
          </a:xfrm>
          <a:prstGeom prst="ellipse">
            <a:avLst/>
          </a:prstGeom>
          <a:noFill/>
          <a:ln w="57150" cmpd="sng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77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565748"/>
            <a:ext cx="5544318" cy="4815580"/>
          </a:xfrm>
          <a:prstGeom prst="rect">
            <a:avLst/>
          </a:prstGeom>
        </p:spPr>
      </p:pic>
      <p:sp>
        <p:nvSpPr>
          <p:cNvPr id="5" name="直線圖說文字 1 4"/>
          <p:cNvSpPr/>
          <p:nvPr/>
        </p:nvSpPr>
        <p:spPr bwMode="auto">
          <a:xfrm>
            <a:off x="6125344" y="3563857"/>
            <a:ext cx="2839144" cy="1076016"/>
          </a:xfrm>
          <a:prstGeom prst="borderCallout1">
            <a:avLst>
              <a:gd name="adj1" fmla="val 86103"/>
              <a:gd name="adj2" fmla="val 38800"/>
              <a:gd name="adj3" fmla="val 129531"/>
              <a:gd name="adj4" fmla="val 19893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输入课程信息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TW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按下</a:t>
            </a:r>
            <a:r>
              <a:rPr lang="zh-CN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</a:t>
            </a:r>
            <a:endParaRPr lang="zh-TW" altLang="en-US" sz="2800" b="1" dirty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9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开新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5004048" y="4770267"/>
            <a:ext cx="1728192" cy="852736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829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24" y="1813663"/>
            <a:ext cx="8784976" cy="436717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186699" y="3068960"/>
            <a:ext cx="3528392" cy="13849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进入反馈单后，可以看到学生给予的反馈，并且可作各别回复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90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反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馈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67544" y="4797152"/>
            <a:ext cx="4536504" cy="800413"/>
          </a:xfrm>
          <a:prstGeom prst="ellipse">
            <a:avLst/>
          </a:prstGeom>
          <a:noFill/>
          <a:ln w="57150" cmpd="sng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8146640" y="4615806"/>
            <a:ext cx="792088" cy="800413"/>
          </a:xfrm>
          <a:prstGeom prst="ellipse">
            <a:avLst/>
          </a:prstGeom>
          <a:noFill/>
          <a:ln w="57150" cmpd="sng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17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9" y="1243087"/>
            <a:ext cx="9056477" cy="503702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549645" y="5517232"/>
            <a:ext cx="3152259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也可以点选右下角的反馈窗口观看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橢圓 3"/>
          <p:cNvSpPr/>
          <p:nvPr/>
        </p:nvSpPr>
        <p:spPr bwMode="auto">
          <a:xfrm>
            <a:off x="6876256" y="5682650"/>
            <a:ext cx="1901508" cy="64807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00192" y="4633972"/>
            <a:ext cx="1728192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点选开启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91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学生反馈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6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67" y="1673319"/>
            <a:ext cx="9318225" cy="508056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979712" y="5157192"/>
            <a:ext cx="2927321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观看时间与提出意见的同学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8878610" y="4293096"/>
            <a:ext cx="432048" cy="504056"/>
          </a:xfrm>
          <a:prstGeom prst="ellipse">
            <a:avLst/>
          </a:prstGeom>
          <a:noFill/>
          <a:ln w="57150" cmpd="sng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52661" y="3710388"/>
            <a:ext cx="2025949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可关闭功能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92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学生反馈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(5)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14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 bwMode="auto">
          <a:xfrm>
            <a:off x="1403648" y="2060848"/>
            <a:ext cx="2808312" cy="2808312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0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C1</a:t>
            </a:r>
            <a:endParaRPr kumimoji="1" lang="en-US" sz="100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  <p:sp>
        <p:nvSpPr>
          <p:cNvPr id="5" name="文字方塊 5"/>
          <p:cNvSpPr txBox="1"/>
          <p:nvPr/>
        </p:nvSpPr>
        <p:spPr>
          <a:xfrm>
            <a:off x="4499992" y="2852936"/>
            <a:ext cx="4644008" cy="18466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zh-TW" altLang="en-US" sz="3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课后追踪</a:t>
            </a:r>
            <a:r>
              <a:rPr lang="en-US" altLang="zh-TW" sz="3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zh-TW" sz="3800" b="1" dirty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 </a:t>
            </a:r>
            <a:r>
              <a:rPr lang="en-US" altLang="zh-TW" sz="3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                </a:t>
            </a:r>
            <a:r>
              <a:rPr lang="zh-TW" altLang="en-US" sz="3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  <a:sym typeface="Arial"/>
              </a:rPr>
              <a:t>课后讨论</a:t>
            </a:r>
            <a:endParaRPr lang="en-US" altLang="zh-TW" sz="3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  <a:sym typeface="Arial"/>
            </a:endParaRPr>
          </a:p>
        </p:txBody>
      </p:sp>
      <p:sp>
        <p:nvSpPr>
          <p:cNvPr id="6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t>90</a:t>
            </a:r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6340864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" y="2009755"/>
            <a:ext cx="9142884" cy="4134013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 bwMode="auto">
          <a:xfrm>
            <a:off x="7740506" y="3109447"/>
            <a:ext cx="1399356" cy="610674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線圖說文字 1 6"/>
          <p:cNvSpPr/>
          <p:nvPr/>
        </p:nvSpPr>
        <p:spPr bwMode="auto">
          <a:xfrm>
            <a:off x="6744469" y="4003670"/>
            <a:ext cx="2399531" cy="470841"/>
          </a:xfrm>
          <a:prstGeom prst="borderCallout1">
            <a:avLst>
              <a:gd name="adj1" fmla="val -2517"/>
              <a:gd name="adj2" fmla="val 64261"/>
              <a:gd name="adj3" fmla="val 29181"/>
              <a:gd name="adj4" fmla="val 67720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点选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新增讨论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9" name="直線圖說文字 1 8"/>
          <p:cNvSpPr/>
          <p:nvPr/>
        </p:nvSpPr>
        <p:spPr bwMode="auto">
          <a:xfrm>
            <a:off x="2596071" y="4941168"/>
            <a:ext cx="5650334" cy="1440160"/>
          </a:xfrm>
          <a:prstGeom prst="borderCallout1">
            <a:avLst>
              <a:gd name="adj1" fmla="val 77661"/>
              <a:gd name="adj2" fmla="val 128"/>
              <a:gd name="adj3" fmla="val 98237"/>
              <a:gd name="adj4" fmla="val 313"/>
            </a:avLst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i="0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讨论可让教师于</a:t>
            </a:r>
            <a:r>
              <a:rPr kumimoji="1"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上课中，立即让学生发问，</a:t>
            </a:r>
            <a:r>
              <a:rPr kumimoji="1" lang="zh-TW" altLang="en-US" sz="2800" i="0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学生由手机端在讨论区发问，让教师实时掌握全班状况</a:t>
            </a:r>
          </a:p>
        </p:txBody>
      </p:sp>
      <p:sp>
        <p:nvSpPr>
          <p:cNvPr id="12" name="直線圖說文字 1 11"/>
          <p:cNvSpPr/>
          <p:nvPr/>
        </p:nvSpPr>
        <p:spPr bwMode="auto">
          <a:xfrm>
            <a:off x="1922469" y="3239181"/>
            <a:ext cx="3816424" cy="480940"/>
          </a:xfrm>
          <a:prstGeom prst="borderCallout1">
            <a:avLst>
              <a:gd name="adj1" fmla="val 36284"/>
              <a:gd name="adj2" fmla="val 91548"/>
              <a:gd name="adj3" fmla="val 41968"/>
              <a:gd name="adj4" fmla="val 86026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老师可自行开关讨论区</a:t>
            </a:r>
            <a:endParaRPr kumimoji="1" lang="en-US" altLang="zh-TW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1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94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新增讨论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116838" y="3018740"/>
            <a:ext cx="1681658" cy="792088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55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85" y="1106873"/>
            <a:ext cx="7346317" cy="5410669"/>
          </a:xfrm>
          <a:prstGeom prst="rect">
            <a:avLst/>
          </a:prstGeom>
        </p:spPr>
      </p:pic>
      <p:sp>
        <p:nvSpPr>
          <p:cNvPr id="5" name="直線圖說文字 1 4"/>
          <p:cNvSpPr/>
          <p:nvPr/>
        </p:nvSpPr>
        <p:spPr bwMode="auto">
          <a:xfrm>
            <a:off x="3851920" y="3991005"/>
            <a:ext cx="3384376" cy="501598"/>
          </a:xfrm>
          <a:prstGeom prst="borderCallout1">
            <a:avLst>
              <a:gd name="adj1" fmla="val 54225"/>
              <a:gd name="adj2" fmla="val 1899"/>
              <a:gd name="adj3" fmla="val 64767"/>
              <a:gd name="adj4" fmla="val 15088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输入讨论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标题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与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内容</a:t>
            </a:r>
            <a:endParaRPr kumimoji="1" lang="en-US" altLang="zh-TW" sz="2800" b="1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6" name="橢圓 5"/>
          <p:cNvSpPr/>
          <p:nvPr/>
        </p:nvSpPr>
        <p:spPr bwMode="auto">
          <a:xfrm>
            <a:off x="4342244" y="5733256"/>
            <a:ext cx="1440160" cy="64807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線圖說文字 1 6"/>
          <p:cNvSpPr/>
          <p:nvPr/>
        </p:nvSpPr>
        <p:spPr bwMode="auto">
          <a:xfrm>
            <a:off x="259728" y="5763643"/>
            <a:ext cx="2448272" cy="432048"/>
          </a:xfrm>
          <a:prstGeom prst="borderCallout1">
            <a:avLst>
              <a:gd name="adj1" fmla="val 67171"/>
              <a:gd name="adj2" fmla="val 99703"/>
              <a:gd name="adj3" fmla="val 103566"/>
              <a:gd name="adj4" fmla="val 83906"/>
            </a:avLst>
          </a:prstGeom>
          <a:solidFill>
            <a:srgbClr val="FFC000"/>
          </a:solidFill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完成后按</a:t>
            </a:r>
            <a:r>
              <a:rPr kumimoji="1"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确认</a:t>
            </a:r>
            <a:endParaRPr kumimoji="1" lang="en-US" altLang="zh-TW" sz="2800" dirty="0" smtClean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95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新增讨论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874390" y="2182171"/>
            <a:ext cx="4705722" cy="146285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27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5"/>
          <p:cNvSpPr txBox="1"/>
          <p:nvPr/>
        </p:nvSpPr>
        <p:spPr>
          <a:xfrm>
            <a:off x="4644008" y="3064991"/>
            <a:ext cx="43924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0000"/>
              </a:lnSpc>
              <a:buFont typeface="Arial"/>
              <a:buChar char="•"/>
            </a:pPr>
            <a:r>
              <a:rPr lang="zh-TW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课后追踪</a:t>
            </a:r>
            <a:r>
              <a:rPr lang="en-US" altLang="zh-TW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-</a:t>
            </a:r>
          </a:p>
          <a:p>
            <a:pPr>
              <a:lnSpc>
                <a:spcPct val="120000"/>
              </a:lnSpc>
            </a:pPr>
            <a:r>
              <a:rPr lang="zh-TW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</a:t>
            </a:r>
            <a:r>
              <a:rPr lang="zh-TW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   </a:t>
            </a:r>
            <a:r>
              <a:rPr lang="en-US" altLang="zh-TW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            </a:t>
            </a:r>
            <a:r>
              <a:rPr lang="zh-TW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iti TC Light"/>
              </a:rPr>
              <a:t>统计资料</a:t>
            </a:r>
            <a:endParaRPr lang="zh-TW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Heiti TC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45167" y="323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7"/>
          <p:cNvSpPr/>
          <p:nvPr/>
        </p:nvSpPr>
        <p:spPr bwMode="auto">
          <a:xfrm>
            <a:off x="1403648" y="2060848"/>
            <a:ext cx="2808312" cy="2808312"/>
          </a:xfrm>
          <a:prstGeom prst="ellipse">
            <a:avLst/>
          </a:prstGeom>
          <a:solidFill>
            <a:srgbClr val="FBB11D"/>
          </a:solidFill>
          <a:ln w="9525" cap="flat" cmpd="sng" algn="ctr">
            <a:solidFill>
              <a:srgbClr val="FBB11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0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C2</a:t>
            </a:r>
            <a:endParaRPr kumimoji="1" lang="en-US" sz="100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96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0824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98812"/>
            <a:ext cx="8573243" cy="581456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475656" y="2204864"/>
            <a:ext cx="5177806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依不同面向，提供各项数据统计观看全班同学课堂表现状况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97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统计资料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50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2" y="1025237"/>
            <a:ext cx="8939336" cy="4002413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7690383" y="1498199"/>
            <a:ext cx="1296145" cy="57606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012160" y="3212976"/>
            <a:ext cx="2808312" cy="13849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显示此课程全班学生出缺席</a:t>
            </a:r>
            <a:endParaRPr lang="en-US" altLang="zh-TW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右上方可以</a:t>
            </a:r>
            <a:r>
              <a:rPr lang="zh-TW" altLang="en-US" sz="2800" b="1" dirty="0" smtClean="0">
                <a:solidFill>
                  <a:srgbClr val="D45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汇出</a:t>
            </a:r>
            <a:endParaRPr lang="zh-TW" altLang="en-US" sz="2800" b="1" dirty="0">
              <a:solidFill>
                <a:srgbClr val="D45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98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统计资料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出缺席纪录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467544" y="2074263"/>
            <a:ext cx="4968552" cy="396044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61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8541" y="4484624"/>
            <a:ext cx="8496944" cy="2241638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zh-TW" altLang="zh-TW" sz="2400" dirty="0" smtClean="0"/>
              <a:t>全作答视同出席</a:t>
            </a:r>
            <a:r>
              <a:rPr lang="en-US" altLang="zh-TW" sz="2400" dirty="0" smtClean="0"/>
              <a:t>/</a:t>
            </a:r>
            <a:r>
              <a:rPr lang="zh-TW" altLang="zh-TW" sz="2400" dirty="0" smtClean="0"/>
              <a:t>部分作答视同出席半堂课</a:t>
            </a:r>
            <a:r>
              <a:rPr lang="en-US" altLang="zh-TW" sz="2400" dirty="0" smtClean="0"/>
              <a:t>/</a:t>
            </a:r>
          </a:p>
          <a:p>
            <a:pPr marL="0" lvl="0" indent="0">
              <a:buNone/>
            </a:pPr>
            <a:r>
              <a:rPr lang="zh-TW" altLang="zh-TW" sz="2400" dirty="0" smtClean="0"/>
              <a:t>无作答视同旷课</a:t>
            </a:r>
            <a:endParaRPr lang="zh-TW" altLang="zh-TW" sz="2400" dirty="0"/>
          </a:p>
          <a:p>
            <a:pPr marL="0" lvl="0" indent="0">
              <a:buNone/>
            </a:pPr>
            <a:r>
              <a:rPr lang="zh-TW" altLang="zh-TW" sz="2400" dirty="0"/>
              <a:t>出席率：</a:t>
            </a:r>
            <a:r>
              <a:rPr lang="en-US" altLang="zh-TW" sz="2400" dirty="0"/>
              <a:t>[(</a:t>
            </a:r>
            <a:r>
              <a:rPr lang="zh-TW" altLang="zh-TW" sz="2400" dirty="0"/>
              <a:t>全作答</a:t>
            </a:r>
            <a:r>
              <a:rPr lang="en-US" altLang="zh-TW" sz="2400" dirty="0" smtClean="0"/>
              <a:t>X1)+(</a:t>
            </a:r>
            <a:r>
              <a:rPr lang="zh-TW" altLang="zh-TW" sz="2400" dirty="0"/>
              <a:t>部分作</a:t>
            </a:r>
            <a:r>
              <a:rPr lang="zh-TW" altLang="zh-TW" sz="2400" dirty="0" smtClean="0"/>
              <a:t>答</a:t>
            </a:r>
            <a:r>
              <a:rPr lang="en-US" altLang="zh-TW" sz="2400" dirty="0" smtClean="0"/>
              <a:t>X0.5)] /</a:t>
            </a:r>
            <a:r>
              <a:rPr lang="zh-TW" altLang="zh-TW" sz="2400" dirty="0" smtClean="0"/>
              <a:t>章节</a:t>
            </a:r>
            <a:r>
              <a:rPr lang="en-US" altLang="zh-TW" sz="2400" dirty="0" smtClean="0"/>
              <a:t>(</a:t>
            </a:r>
            <a:r>
              <a:rPr lang="zh-TW" altLang="zh-TW" sz="2400" dirty="0" smtClean="0"/>
              <a:t>课堂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数</a:t>
            </a:r>
          </a:p>
          <a:p>
            <a:pPr marL="0" lvl="0" indent="0">
              <a:buNone/>
            </a:pPr>
            <a:r>
              <a:rPr lang="zh-TW" altLang="zh-TW" sz="2400" dirty="0" smtClean="0"/>
              <a:t>作答</a:t>
            </a:r>
            <a:r>
              <a:rPr lang="zh-TW" altLang="zh-TW" sz="2400" dirty="0"/>
              <a:t>率：</a:t>
            </a:r>
            <a:r>
              <a:rPr lang="zh-TW" altLang="zh-TW" sz="2400" dirty="0" smtClean="0"/>
              <a:t>作答数</a:t>
            </a:r>
            <a:r>
              <a:rPr lang="en-US" altLang="zh-TW" sz="2400" dirty="0" smtClean="0"/>
              <a:t>/</a:t>
            </a:r>
            <a:r>
              <a:rPr lang="zh-TW" altLang="zh-TW" sz="2400" dirty="0" smtClean="0"/>
              <a:t>题目数</a:t>
            </a:r>
            <a:endParaRPr lang="zh-TW" altLang="zh-TW" sz="2400" dirty="0"/>
          </a:p>
          <a:p>
            <a:pPr marL="0" lvl="0" indent="0">
              <a:buNone/>
            </a:pPr>
            <a:r>
              <a:rPr lang="zh-TW" altLang="en-US" sz="2400" dirty="0" smtClean="0"/>
              <a:t>答对</a:t>
            </a:r>
            <a:r>
              <a:rPr lang="zh-TW" altLang="zh-TW" sz="2400" dirty="0" smtClean="0"/>
              <a:t>率：答对数</a:t>
            </a:r>
            <a:r>
              <a:rPr lang="en-US" altLang="zh-TW" sz="2400" dirty="0" smtClean="0"/>
              <a:t>/(</a:t>
            </a:r>
            <a:r>
              <a:rPr lang="zh-TW" altLang="zh-TW" sz="2400" dirty="0" smtClean="0"/>
              <a:t>作答数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- </a:t>
            </a:r>
            <a:r>
              <a:rPr lang="zh-TW" altLang="zh-TW" sz="2400" dirty="0" smtClean="0"/>
              <a:t>无正解数</a:t>
            </a:r>
            <a:r>
              <a:rPr lang="en-US" altLang="zh-TW" sz="2400" dirty="0" smtClean="0"/>
              <a:t>)</a:t>
            </a:r>
            <a:endParaRPr lang="zh-TW" altLang="zh-TW" sz="2400" dirty="0"/>
          </a:p>
          <a:p>
            <a:endParaRPr lang="zh-TW" altLang="en-US" sz="2400" dirty="0"/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8306072" y="6381328"/>
            <a:ext cx="65841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BBE52-ADD9-416F-BA85-874D760EA6DD}" type="slidenum">
              <a:rPr lang="zh-TW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軟正黑體"/>
              </a:rPr>
              <a:pPr/>
              <a:t>99</a:t>
            </a:fld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軟正黑體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683568" y="188640"/>
            <a:ext cx="7793037" cy="105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统计资料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– </a:t>
            </a: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个人作答状况</a:t>
            </a:r>
            <a:endParaRPr lang="zh-TW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6" y="1603127"/>
            <a:ext cx="8791575" cy="2867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52" y="1243087"/>
            <a:ext cx="8566814" cy="202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12768</TotalTime>
  <Words>2798</Words>
  <Application>Microsoft Office PowerPoint</Application>
  <PresentationFormat>全屏显示(4:3)</PresentationFormat>
  <Paragraphs>581</Paragraphs>
  <Slides>115</Slides>
  <Notes>76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115</vt:i4>
      </vt:variant>
    </vt:vector>
  </HeadingPairs>
  <TitlesOfParts>
    <vt:vector size="116" baseType="lpstr">
      <vt:lpstr>Office 佈景主題</vt:lpstr>
      <vt:lpstr>第一次使用 出题优 就上手! </vt:lpstr>
      <vt:lpstr>目录(1)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显示信息-全班名单</vt:lpstr>
      <vt:lpstr>显示信息-票数统计</vt:lpstr>
      <vt:lpstr>显示信息-作答人名</vt:lpstr>
      <vt:lpstr>显示信息-正确答案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CarolChu</dc:creator>
  <cp:lastModifiedBy>万宁</cp:lastModifiedBy>
  <cp:revision>682</cp:revision>
  <cp:lastPrinted>2016-01-25T06:40:14Z</cp:lastPrinted>
  <dcterms:created xsi:type="dcterms:W3CDTF">2014-04-21T08:27:46Z</dcterms:created>
  <dcterms:modified xsi:type="dcterms:W3CDTF">2016-09-23T07:13:34Z</dcterms:modified>
</cp:coreProperties>
</file>